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34"/>
  </p:notesMasterIdLst>
  <p:sldIdLst>
    <p:sldId id="256" r:id="rId2"/>
    <p:sldId id="314" r:id="rId3"/>
    <p:sldId id="258" r:id="rId4"/>
    <p:sldId id="261" r:id="rId5"/>
    <p:sldId id="259" r:id="rId6"/>
    <p:sldId id="330" r:id="rId7"/>
    <p:sldId id="315" r:id="rId8"/>
    <p:sldId id="331" r:id="rId9"/>
    <p:sldId id="332" r:id="rId10"/>
    <p:sldId id="329" r:id="rId11"/>
    <p:sldId id="333" r:id="rId12"/>
    <p:sldId id="318" r:id="rId13"/>
    <p:sldId id="334" r:id="rId14"/>
    <p:sldId id="335" r:id="rId15"/>
    <p:sldId id="336" r:id="rId16"/>
    <p:sldId id="337" r:id="rId17"/>
    <p:sldId id="338" r:id="rId18"/>
    <p:sldId id="339" r:id="rId19"/>
    <p:sldId id="340" r:id="rId20"/>
    <p:sldId id="341" r:id="rId21"/>
    <p:sldId id="342" r:id="rId22"/>
    <p:sldId id="343" r:id="rId23"/>
    <p:sldId id="321" r:id="rId24"/>
    <p:sldId id="322" r:id="rId25"/>
    <p:sldId id="328" r:id="rId26"/>
    <p:sldId id="323" r:id="rId27"/>
    <p:sldId id="324" r:id="rId28"/>
    <p:sldId id="325" r:id="rId29"/>
    <p:sldId id="326" r:id="rId30"/>
    <p:sldId id="327" r:id="rId31"/>
    <p:sldId id="319" r:id="rId32"/>
    <p:sldId id="292" r:id="rId33"/>
  </p:sldIdLst>
  <p:sldSz cx="9144000" cy="5143500" type="screen16x9"/>
  <p:notesSz cx="6858000" cy="9144000"/>
  <p:embeddedFontLst>
    <p:embeddedFont>
      <p:font typeface="Avenir Next LT Pro" panose="020B0504020202020204" pitchFamily="34" charset="0"/>
      <p:regular r:id="rId35"/>
      <p:bold r:id="rId36"/>
      <p:italic r:id="rId37"/>
      <p:boldItalic r:id="rId38"/>
    </p:embeddedFont>
    <p:embeddedFont>
      <p:font typeface="Avenir Next LT Pro Demi" panose="020B0704020202020204" pitchFamily="34" charset="0"/>
      <p:bold r:id="rId39"/>
      <p:boldItalic r:id="rId40"/>
    </p:embeddedFont>
    <p:embeddedFont>
      <p:font typeface="Manrope" panose="020B0604020202020204" charset="0"/>
      <p:regular r:id="rId41"/>
      <p:bold r:id="rId42"/>
    </p:embeddedFont>
    <p:embeddedFont>
      <p:font typeface="Source Sans Pro" panose="020B0503030403020204"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9E6E"/>
    <a:srgbClr val="003A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08CF3A-1C04-4ABB-8AA4-0857F3896581}" v="1871" dt="2022-12-08T22:11:51.706"/>
    <p1510:client id="{4359137E-C866-3EF4-38E2-23AD4F35EADD}" v="636" dt="2022-12-08T22:22:39.404"/>
    <p1510:client id="{61F43E69-547E-D076-956B-D596E8AF794D}" v="759" dt="2022-12-08T20:10:33.948"/>
    <p1510:client id="{74A456F0-FA35-4E6C-B6E6-988330A754A2}" v="1419" dt="2022-12-08T18:21:08.333"/>
    <p1510:client id="{887CEB0F-2166-E6CC-5EB9-0A86CA3897A3}" v="358" dt="2022-12-08T22:16:28.296"/>
  </p1510:revLst>
</p1510:revInfo>
</file>

<file path=ppt/tableStyles.xml><?xml version="1.0" encoding="utf-8"?>
<a:tblStyleLst xmlns:a="http://schemas.openxmlformats.org/drawingml/2006/main" def="{805EB75F-03CF-47D4-8AFF-F87D2BE11F28}">
  <a:tblStyle styleId="{805EB75F-03CF-47D4-8AFF-F87D2BE11F2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viewProps" Target="viewProps.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1b32e5a25b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1b32e5a25b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4614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f3ed943d1e_0_27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3ed943d1e_0_27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Before we jumped into EDA, we created a few more variables to aid our EDA and modeling.</a:t>
            </a:r>
            <a:endParaRPr/>
          </a:p>
        </p:txBody>
      </p:sp>
    </p:spTree>
    <p:extLst>
      <p:ext uri="{BB962C8B-B14F-4D97-AF65-F5344CB8AC3E}">
        <p14:creationId xmlns:p14="http://schemas.microsoft.com/office/powerpoint/2010/main" val="30764347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f3ed943d1e_0_27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3ed943d1e_0_27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There are 14 airlines in our dataset. We first plotted the total number of flights per airline. </a:t>
            </a:r>
          </a:p>
          <a:p>
            <a:pPr>
              <a:buNone/>
            </a:pPr>
            <a:r>
              <a:rPr lang="en-US"/>
              <a:t>This is quite an interesting plot to start with as it already tells us which are the airlines that have the most domestic flights in the US:   </a:t>
            </a:r>
          </a:p>
          <a:p>
            <a:pPr>
              <a:buNone/>
            </a:pPr>
            <a:r>
              <a:rPr lang="en-US"/>
              <a:t>1. Southwest Airlines</a:t>
            </a:r>
          </a:p>
          <a:p>
            <a:pPr>
              <a:buNone/>
            </a:pPr>
            <a:r>
              <a:rPr lang="en-US"/>
              <a:t>2. Delta Airlines</a:t>
            </a:r>
          </a:p>
          <a:p>
            <a:pPr>
              <a:buNone/>
            </a:pPr>
            <a:r>
              <a:rPr lang="en-US"/>
              <a:t>3. American Airlines</a:t>
            </a:r>
          </a:p>
          <a:p>
            <a:pPr>
              <a:buNone/>
            </a:pPr>
            <a:r>
              <a:rPr lang="en-US"/>
              <a:t>4. SkyWest Airlines</a:t>
            </a:r>
          </a:p>
          <a:p>
            <a:pPr>
              <a:buNone/>
            </a:pPr>
            <a:r>
              <a:rPr lang="en-US"/>
              <a:t>5. Atlantic South East Airlines</a:t>
            </a:r>
          </a:p>
          <a:p>
            <a:pPr>
              <a:buNone/>
            </a:pPr>
            <a:r>
              <a:rPr lang="en-US"/>
              <a:t>Now the question to ask ourselves would be: if the top 5 airlines in terms of number of flight, are also the best in terms of arriving on time? We'll see which are the airlines with the most delayed flight to try to answer this:   </a:t>
            </a:r>
          </a:p>
          <a:p>
            <a:pPr marL="0" indent="0">
              <a:buNone/>
            </a:pPr>
            <a:endParaRPr lang="en-US"/>
          </a:p>
        </p:txBody>
      </p:sp>
    </p:spTree>
    <p:extLst>
      <p:ext uri="{BB962C8B-B14F-4D97-AF65-F5344CB8AC3E}">
        <p14:creationId xmlns:p14="http://schemas.microsoft.com/office/powerpoint/2010/main" val="4289932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f3ed943d1e_0_27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3ed943d1e_0_27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Next we plotted the number of delays per airline. </a:t>
            </a:r>
          </a:p>
          <a:p>
            <a:pPr marL="0" indent="0">
              <a:buNone/>
            </a:pPr>
            <a:r>
              <a:rPr lang="en-US"/>
              <a:t>It seemed like the top 5 airlines with most flights also had the most number of delays. </a:t>
            </a:r>
          </a:p>
          <a:p>
            <a:pPr marL="0" indent="0">
              <a:buNone/>
            </a:pPr>
            <a:r>
              <a:rPr lang="en-US"/>
              <a:t>This was not a fair analysis.</a:t>
            </a:r>
          </a:p>
          <a:p>
            <a:pPr marL="0" indent="0">
              <a:buNone/>
            </a:pPr>
            <a:r>
              <a:rPr lang="en-US"/>
              <a:t>It was a better idea to see the percentage of flights or proportion of flights that were delayed per airline to gauge the performance of airlines.</a:t>
            </a:r>
          </a:p>
          <a:p>
            <a:pPr marL="0" indent="0">
              <a:buNone/>
            </a:pPr>
            <a:r>
              <a:rPr lang="en-US"/>
              <a:t>Before doing that, we also set up a threshold. We created an average delay percentage across all airlines and found that to be 36.51% for the year 2015. Which essentially means that roughly 1 out of every 3 flight was delayed. </a:t>
            </a:r>
          </a:p>
        </p:txBody>
      </p:sp>
    </p:spTree>
    <p:extLst>
      <p:ext uri="{BB962C8B-B14F-4D97-AF65-F5344CB8AC3E}">
        <p14:creationId xmlns:p14="http://schemas.microsoft.com/office/powerpoint/2010/main" val="25615685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f3ed943d1e_0_27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3ed943d1e_0_27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This is the plot. This is provides us with really interesting observations. </a:t>
            </a:r>
          </a:p>
          <a:p>
            <a:pPr>
              <a:buNone/>
            </a:pPr>
            <a:r>
              <a:rPr lang="en-US"/>
              <a:t> </a:t>
            </a:r>
          </a:p>
          <a:p>
            <a:pPr>
              <a:buNone/>
            </a:pPr>
            <a:r>
              <a:rPr lang="en-US"/>
              <a:t>Delta Airlines is the second airline with the highest number of flights, at the same time is again the second highest number of delayed flights, but in terms of percentage of delayed flights, it is the airline with the best percentage at 29.02%. That represents ~7% below the threshold.</a:t>
            </a:r>
          </a:p>
          <a:p>
            <a:pPr>
              <a:buNone/>
            </a:pPr>
            <a:r>
              <a:rPr lang="en-US"/>
              <a:t> </a:t>
            </a:r>
          </a:p>
          <a:p>
            <a:pPr>
              <a:buNone/>
            </a:pPr>
            <a:r>
              <a:rPr lang="en-US"/>
              <a:t>American Airlines in another airline that tops the list in terms of number of flights but is still below the threshold value in terms of delay. </a:t>
            </a:r>
          </a:p>
          <a:p>
            <a:pPr>
              <a:buNone/>
            </a:pPr>
            <a:r>
              <a:rPr lang="en-US"/>
              <a:t>So these two airlines must be the most sought after by passengers if they want to avoid delay.</a:t>
            </a:r>
          </a:p>
          <a:p>
            <a:pPr>
              <a:buNone/>
            </a:pPr>
            <a:r>
              <a:rPr lang="en-US"/>
              <a:t> </a:t>
            </a:r>
          </a:p>
          <a:p>
            <a:pPr>
              <a:buNone/>
            </a:pPr>
            <a:r>
              <a:rPr lang="en-US"/>
              <a:t>Southwest Airlines has the most flights and consequently, a higher number of delayed flights as well, but as our last plot suggests, it is not the worst, it is the sixth best and is above the threshold value by over 1%, so definitely not great compared to Delta Airlines. Similarly Atlantic </a:t>
            </a:r>
            <a:r>
              <a:rPr lang="en-US" err="1"/>
              <a:t>SouthEast</a:t>
            </a:r>
            <a:r>
              <a:rPr lang="en-US"/>
              <a:t> Airlines and United airlines have large number of flights but perform somewhat moderately when compared to other airlines.   </a:t>
            </a:r>
          </a:p>
          <a:p>
            <a:pPr>
              <a:buNone/>
            </a:pPr>
            <a:r>
              <a:rPr lang="en-US"/>
              <a:t> </a:t>
            </a:r>
          </a:p>
          <a:p>
            <a:pPr marL="0" indent="0">
              <a:buNone/>
            </a:pPr>
            <a:r>
              <a:rPr lang="en-US"/>
              <a:t>Now coming to the bad airlines. The top 4 airlines with the highest percent of delays happen to be the top 4 airlines with the least number of flights as well. These airlines should definitely be avoided by passengers if they want to ensure timely arrival. </a:t>
            </a:r>
          </a:p>
        </p:txBody>
      </p:sp>
    </p:spTree>
    <p:extLst>
      <p:ext uri="{BB962C8B-B14F-4D97-AF65-F5344CB8AC3E}">
        <p14:creationId xmlns:p14="http://schemas.microsoft.com/office/powerpoint/2010/main" val="4077472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f3ed943d1e_0_27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3ed943d1e_0_27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Further airline quality testing found interesting results. We plotted the total number of minutes in flight arrival delay per airline. </a:t>
            </a:r>
          </a:p>
          <a:p>
            <a:pPr>
              <a:buNone/>
            </a:pPr>
            <a:r>
              <a:rPr lang="en-US"/>
              <a:t>With the help of this plot, we see that Southwest Airlines has the highest flight delays in number of minutes. So a passenger flying this airline can expect to extremely high delays (in minutes) in their travel.   </a:t>
            </a:r>
          </a:p>
          <a:p>
            <a:pPr>
              <a:buNone/>
            </a:pPr>
            <a:r>
              <a:rPr lang="en-US"/>
              <a:t>Delta airline seems to do well here as well, being the 3rd highest in total delay duration, continuing to catch our attention!   </a:t>
            </a:r>
          </a:p>
          <a:p>
            <a:pPr marL="0" indent="0">
              <a:buNone/>
            </a:pPr>
            <a:endParaRPr lang="en-US"/>
          </a:p>
          <a:p>
            <a:pPr marL="0" indent="0">
              <a:buNone/>
            </a:pPr>
            <a:r>
              <a:rPr lang="en-US"/>
              <a:t>Another airline that comes into notice with this plot is the Alaska Airlines. The negative bar plot indicates that they are prone to actually arriving earlier than usual by a larger margin than their flights get delayed! Which is good news for the passengers, most of the times.</a:t>
            </a:r>
          </a:p>
        </p:txBody>
      </p:sp>
    </p:spTree>
    <p:extLst>
      <p:ext uri="{BB962C8B-B14F-4D97-AF65-F5344CB8AC3E}">
        <p14:creationId xmlns:p14="http://schemas.microsoft.com/office/powerpoint/2010/main" val="27429645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f3ed943d1e_0_27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3ed943d1e_0_27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Lastly, we also plotted the total number of destinations (cities) per airline. </a:t>
            </a:r>
          </a:p>
          <a:p>
            <a:pPr marL="0" indent="0">
              <a:buNone/>
            </a:pPr>
            <a:r>
              <a:rPr lang="en-US"/>
              <a:t>Delta airline continues to catch our attention with a lot of coverage. Whereas Southwest airline, despite being leader in number of flights, has only moderate coverage. </a:t>
            </a:r>
          </a:p>
          <a:p>
            <a:pPr marL="0" indent="0">
              <a:buNone/>
            </a:pPr>
            <a:endParaRPr lang="en-US"/>
          </a:p>
          <a:p>
            <a:pPr marL="0" indent="0">
              <a:buNone/>
            </a:pPr>
            <a:r>
              <a:rPr lang="en-US"/>
              <a:t>Verdict is that Delta airlines have a lot of coverage and minimum delay. But if you want to arrive earlier than usual, choose Alaska airlines.</a:t>
            </a:r>
          </a:p>
        </p:txBody>
      </p:sp>
    </p:spTree>
    <p:extLst>
      <p:ext uri="{BB962C8B-B14F-4D97-AF65-F5344CB8AC3E}">
        <p14:creationId xmlns:p14="http://schemas.microsoft.com/office/powerpoint/2010/main" val="31088187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f3ed943d1e_0_27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3ed943d1e_0_27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Seems like September is the best month to travel with the lowest proportionate delays. And February is the worst month to travel.</a:t>
            </a:r>
          </a:p>
        </p:txBody>
      </p:sp>
    </p:spTree>
    <p:extLst>
      <p:ext uri="{BB962C8B-B14F-4D97-AF65-F5344CB8AC3E}">
        <p14:creationId xmlns:p14="http://schemas.microsoft.com/office/powerpoint/2010/main" val="15882630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f3ed943d1e_0_27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3ed943d1e_0_27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Here the best day of the week to travel is Saturday and worst is Thursday. </a:t>
            </a:r>
          </a:p>
          <a:p>
            <a:pPr marL="0" indent="0">
              <a:buNone/>
            </a:pPr>
            <a:r>
              <a:rPr lang="en-US"/>
              <a:t>Next we'll look at the top 20 most travelled destinations. If I told you that New York is the city with the highest average arrival delay, it would make sense since its such a popular city. However, lets look at the top 20 busiest cities next. </a:t>
            </a:r>
          </a:p>
        </p:txBody>
      </p:sp>
    </p:spTree>
    <p:extLst>
      <p:ext uri="{BB962C8B-B14F-4D97-AF65-F5344CB8AC3E}">
        <p14:creationId xmlns:p14="http://schemas.microsoft.com/office/powerpoint/2010/main" val="24368806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f3ed943d1e_0_27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3ed943d1e_0_27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Seems like New York is only 7th most busy. However, it still has the highest arrival delay. There must be something going wrong at its airports. Chicago tops the list. Now lets also add another dimension to this graph, on the average arrival delay per city. </a:t>
            </a:r>
          </a:p>
        </p:txBody>
      </p:sp>
    </p:spTree>
    <p:extLst>
      <p:ext uri="{BB962C8B-B14F-4D97-AF65-F5344CB8AC3E}">
        <p14:creationId xmlns:p14="http://schemas.microsoft.com/office/powerpoint/2010/main" val="3252952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just">
              <a:lnSpc>
                <a:spcPct val="115000"/>
              </a:lnSpc>
              <a:spcBef>
                <a:spcPts val="0"/>
              </a:spcBef>
              <a:spcAft>
                <a:spcPts val="0"/>
              </a:spcAft>
              <a:buNone/>
            </a:pPr>
            <a:r>
              <a:rPr lang="en-US" sz="1800" b="1">
                <a:solidFill>
                  <a:srgbClr val="AC9E6E"/>
                </a:solidFill>
                <a:effectLst/>
                <a:ea typeface="Arial" panose="020B0604020202020204" pitchFamily="34" charset="0"/>
              </a:rPr>
              <a:t>Background:</a:t>
            </a:r>
            <a:endParaRPr lang="en-US" sz="1800">
              <a:effectLst/>
              <a:ea typeface="Arial" panose="020B0604020202020204" pitchFamily="34" charset="0"/>
            </a:endParaRPr>
          </a:p>
          <a:p>
            <a:pPr marL="0" marR="0" indent="0" algn="just">
              <a:lnSpc>
                <a:spcPct val="115000"/>
              </a:lnSpc>
              <a:spcBef>
                <a:spcPts val="0"/>
              </a:spcBef>
              <a:spcAft>
                <a:spcPts val="0"/>
              </a:spcAft>
              <a:buNone/>
            </a:pPr>
            <a:r>
              <a:rPr lang="en-US" sz="1800">
                <a:effectLst/>
                <a:ea typeface="Arial" panose="020B0604020202020204" pitchFamily="34" charset="0"/>
              </a:rPr>
              <a:t> </a:t>
            </a:r>
          </a:p>
          <a:p>
            <a:pPr marL="0" marR="0" indent="0" algn="just">
              <a:lnSpc>
                <a:spcPct val="115000"/>
              </a:lnSpc>
              <a:spcBef>
                <a:spcPts val="0"/>
              </a:spcBef>
              <a:spcAft>
                <a:spcPts val="0"/>
              </a:spcAft>
              <a:buNone/>
            </a:pPr>
            <a:r>
              <a:rPr lang="en-US" sz="1800">
                <a:effectLst/>
                <a:ea typeface="Arial" panose="020B0604020202020204" pitchFamily="34" charset="0"/>
              </a:rPr>
              <a:t>Flight delay has become a very important subject for air transportation all over the world because of the associated financial losses that the aviation industry experiences. These delays not only cause inconveniences to the passengers but also to the airlines. Due to the increased travel time, passengers are forced to spend more money on food and lodging, ultimately resulting in stress. Airlines face extra costs due to crew repositioning, fuel consumption while trying to reduce elapsed times, and a variety of other factors that could potentially reduce their reputation and lower passenger demand. These delays can be attributed to a variety of factors, including air congestion, poor weather conditions, mechanical problems, difficulties boarding passengers, and simply the airline's inability to handle the demand.</a:t>
            </a:r>
          </a:p>
          <a:p>
            <a:pPr marL="0" indent="0" algn="just">
              <a:lnSpc>
                <a:spcPct val="114999"/>
              </a:lnSpc>
              <a:buNone/>
            </a:pPr>
            <a:endParaRPr lang="en-US" sz="1800"/>
          </a:p>
          <a:p>
            <a:pPr marL="0" indent="0" algn="just">
              <a:lnSpc>
                <a:spcPct val="114999"/>
              </a:lnSpc>
              <a:buNone/>
            </a:pPr>
            <a:r>
              <a:rPr lang="en-US" sz="1800"/>
              <a:t>So, what can be done as a passenger to avoid delayed flights? is it possible to know if your flight will be delayed before it comes up on the departure boards? or before you being inside the plane? The answer to these questions is maybe. By using Machine Learning (ML) Algorithms you can try to predict if your flight will be delayed in many ways. And this is exactly what we have attempted to do in this project. </a:t>
            </a:r>
          </a:p>
        </p:txBody>
      </p:sp>
    </p:spTree>
    <p:extLst>
      <p:ext uri="{BB962C8B-B14F-4D97-AF65-F5344CB8AC3E}">
        <p14:creationId xmlns:p14="http://schemas.microsoft.com/office/powerpoint/2010/main" val="31802724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f3ed943d1e_0_27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3ed943d1e_0_27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This graph gives us lots of useful information about the top 20 most visited cities. It is interesting to see how Atlanta, having such a high number of landings, has a very low average delay with just over 2 minutes, whereas Newark, a not so popular destination, has such a high minute average delay. </a:t>
            </a:r>
          </a:p>
          <a:p>
            <a:pPr>
              <a:buNone/>
            </a:pPr>
            <a:endParaRPr lang="en-US"/>
          </a:p>
          <a:p>
            <a:pPr>
              <a:buNone/>
            </a:pPr>
            <a:r>
              <a:rPr lang="en-US"/>
              <a:t>New York, which is the 7th most popular destination has the highest average delay out of all, which doesn't add up with it being the 7th most visited place. San Francisco is another destination that stands out with a high average delay as well as Orlando and Boston.   </a:t>
            </a:r>
          </a:p>
          <a:p>
            <a:pPr>
              <a:buNone/>
            </a:pPr>
            <a:r>
              <a:rPr lang="en-US"/>
              <a:t> </a:t>
            </a:r>
          </a:p>
          <a:p>
            <a:pPr marL="0" indent="0">
              <a:buNone/>
            </a:pPr>
            <a:r>
              <a:rPr lang="en-US"/>
              <a:t>But there is also a city where flights usually on average arrive earlier than scheduled - Salt Lake City is famous for its early arriving flight. </a:t>
            </a:r>
          </a:p>
        </p:txBody>
      </p:sp>
    </p:spTree>
    <p:extLst>
      <p:ext uri="{BB962C8B-B14F-4D97-AF65-F5344CB8AC3E}">
        <p14:creationId xmlns:p14="http://schemas.microsoft.com/office/powerpoint/2010/main" val="16507377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f3ed943d1e_0_27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3ed943d1e_0_27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Then we repeated the same thing for top 20 origin cities and associated departure delays with them. It seems like all cities have a high average departure delay. This is because either the flights leave on time corresponding to 0 departure delay or have a slight departure delay of a couple of minutes. </a:t>
            </a:r>
          </a:p>
          <a:p>
            <a:pPr>
              <a:buNone/>
            </a:pPr>
            <a:endParaRPr lang="en-US"/>
          </a:p>
          <a:p>
            <a:pPr>
              <a:buNone/>
            </a:pPr>
            <a:r>
              <a:rPr lang="en-US"/>
              <a:t>Salt Lake City stands out here as well, having the lowest average departure delay of just under 5 minutes.</a:t>
            </a:r>
          </a:p>
        </p:txBody>
      </p:sp>
    </p:spTree>
    <p:extLst>
      <p:ext uri="{BB962C8B-B14F-4D97-AF65-F5344CB8AC3E}">
        <p14:creationId xmlns:p14="http://schemas.microsoft.com/office/powerpoint/2010/main" val="1335991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1b32e5a25b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1b32e5a25b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30564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f3ed943d1e_0_27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3ed943d1e_0_27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9480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f3ed943d1e_0_27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3ed943d1e_0_27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51143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f3ed943d1e_0_27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3ed943d1e_0_27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87658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f3ed943d1e_0_27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3ed943d1e_0_27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21297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f3ed943d1e_0_27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3ed943d1e_0_27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37437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f3ed943d1e_0_27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3ed943d1e_0_27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77444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f3ed943d1e_0_27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3ed943d1e_0_27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8531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1b32e5a25b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1b32e5a25b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1b32e5a25b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1b32e5a25b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79116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f3ed943d1e_1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f3ed943d1e_1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1b32e5a25b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1b32e5a25b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
              <a:t>The U.S Department of Transportation's (DOT) Bureau of Transportation Statistics tracks the on-time performance of domestic flights operated by large air carriers. Summary information on the number of on-time, delayed, canceled, and diverted flights is published in DOT’s monthly Air Travel Consumer Report. The particular dataset has been made available on Kaggle, which was the source of reference. The entire dataset consists of data ranging from the year 2009 till 2018. For the purpose of analysis, we’ll be picking up the dataset for 2015 only. The total observations in the dataset exceed 5 million rows and 35 different variables. </a:t>
            </a: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f3ed943d1e_0_27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3ed943d1e_0_27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
              <a:t>The U.S Department of Transportation's (DOT) Bureau of Transportation Statistics tracks the on-time performance of domestic flights operated by large air carriers. </a:t>
            </a:r>
            <a:endParaRPr lang="en-US"/>
          </a:p>
          <a:p>
            <a:pPr>
              <a:buNone/>
            </a:pPr>
            <a:r>
              <a:rPr lang="en"/>
              <a:t>Summary information on the number of on-time, delayed, canceled, and diverted flights is published in DOT’s monthly Air Travel Consumer Report. </a:t>
            </a:r>
            <a:endParaRPr lang="en-US"/>
          </a:p>
          <a:p>
            <a:pPr>
              <a:buNone/>
            </a:pPr>
            <a:r>
              <a:rPr lang="en"/>
              <a:t>The particular dataset has been made available on Kaggle, which was the source of reference. </a:t>
            </a:r>
            <a:endParaRPr lang="en-US"/>
          </a:p>
          <a:p>
            <a:pPr>
              <a:buNone/>
            </a:pPr>
            <a:r>
              <a:rPr lang="en"/>
              <a:t>The entire dataset consists of data ranging from the year 2009 till 2018. </a:t>
            </a:r>
            <a:endParaRPr lang="en-US"/>
          </a:p>
          <a:p>
            <a:pPr>
              <a:buNone/>
            </a:pPr>
            <a:r>
              <a:rPr lang="en"/>
              <a:t>For the purpose of analysis, we’ll be picking up the dataset for 2015 only. </a:t>
            </a:r>
            <a:endParaRPr lang="en-US"/>
          </a:p>
          <a:p>
            <a:pPr>
              <a:buNone/>
            </a:pPr>
            <a:r>
              <a:rPr lang="en"/>
              <a:t>The total observations in the dataset exceed 5 million rows and 35 different variables. </a:t>
            </a:r>
            <a:endParaRPr lang="en-US"/>
          </a:p>
          <a:p>
            <a:pPr>
              <a:buNone/>
            </a:pPr>
            <a:r>
              <a:rPr lang="en"/>
              <a:t>For the sake of our analysis, we will only randomly select 581,908 rows which is 10% of the original dataset size.  </a:t>
            </a:r>
          </a:p>
          <a:p>
            <a:pPr>
              <a:buNone/>
            </a:pPr>
            <a:r>
              <a:rPr lang="en"/>
              <a:t>Additionally, we used the airports and airlines dataset to map it into our dataset for EDA purpose.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1b32e5a25b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1b32e5a25b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
              <a:t>The U.S Department of Transportation's (DOT) Bureau of Transportation Statistics tracks the on-time performance of domestic flights operated by large air carriers. Summary information on the number of on-time, delayed, canceled, and diverted flights is published in DOT’s monthly Air Travel Consumer Report. The particular dataset has been made available on Kaggle, which was the source of reference. The entire dataset consists of data ranging from the year 2009 till 2018. For the purpose of analysis, we’ll be picking up the dataset for 2015 only. The total observations in the dataset exceed 5 million rows and 35 different variables. </a:t>
            </a:r>
            <a:endParaRPr lang="en-US"/>
          </a:p>
        </p:txBody>
      </p:sp>
    </p:spTree>
    <p:extLst>
      <p:ext uri="{BB962C8B-B14F-4D97-AF65-F5344CB8AC3E}">
        <p14:creationId xmlns:p14="http://schemas.microsoft.com/office/powerpoint/2010/main" val="3440661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f3ed943d1e_0_27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3ed943d1e_0_27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I know this slide may look crammed up, but its an important one to look at. It provides us of all the available features in our dataset. </a:t>
            </a:r>
          </a:p>
          <a:p>
            <a:pPr marL="0" indent="0">
              <a:buNone/>
            </a:pPr>
            <a:r>
              <a:rPr lang="en-US"/>
              <a:t>It was important to study each feature and map it with the objective of our problem. A lot of pre-processing has been done on these columns as well. </a:t>
            </a:r>
          </a:p>
          <a:p>
            <a:pPr marL="0" indent="0">
              <a:buNone/>
            </a:pPr>
            <a:endParaRPr lang="en-US"/>
          </a:p>
          <a:p>
            <a:pPr marL="0" indent="0">
              <a:buNone/>
            </a:pPr>
            <a:r>
              <a:rPr lang="en-US"/>
              <a:t>First what we did was decide on a response variable. We defined what delay meant. There are two columns that give information on delay – </a:t>
            </a:r>
            <a:r>
              <a:rPr lang="en-US" err="1"/>
              <a:t>departure_delay</a:t>
            </a:r>
            <a:r>
              <a:rPr lang="en-US"/>
              <a:t> and </a:t>
            </a:r>
            <a:r>
              <a:rPr lang="en-US" err="1"/>
              <a:t>arrival_delay</a:t>
            </a:r>
            <a:r>
              <a:rPr lang="en-US"/>
              <a:t>. So as a starting point, Only flights that arrived late to their destination were considered as delay. With this column we created a target variable. If arrival delay &gt; 0 then 1 otherwise 0. There are two other interesting columns, cancelled and diverted which are self explanatory. A cancelled flight is not a delayed flight and when we </a:t>
            </a:r>
            <a:r>
              <a:rPr lang="en-US" err="1"/>
              <a:t>subsetted</a:t>
            </a:r>
            <a:r>
              <a:rPr lang="en-US"/>
              <a:t> to diverted flights, </a:t>
            </a:r>
            <a:r>
              <a:rPr lang="en-US" err="1"/>
              <a:t>arr_delay</a:t>
            </a:r>
            <a:r>
              <a:rPr lang="en-US"/>
              <a:t> was all nulls. So to proceed further, we </a:t>
            </a:r>
            <a:r>
              <a:rPr lang="en-US" err="1"/>
              <a:t>subsetted</a:t>
            </a:r>
            <a:r>
              <a:rPr lang="en-US"/>
              <a:t> our dataset to include only non-cancelled and non-diverted flight. That resulting in dropping cancellation code column as well. 4 other interesting column which delay reason, we thought we'd get interesting results from it but 90% of them were nulls so we just dropped them too.</a:t>
            </a:r>
          </a:p>
          <a:p>
            <a:pPr marL="0" indent="0">
              <a:buNone/>
            </a:pPr>
            <a:endParaRPr lang="en-US"/>
          </a:p>
          <a:p>
            <a:pPr marL="0" indent="0">
              <a:buNone/>
            </a:pPr>
            <a:r>
              <a:rPr lang="en-US"/>
              <a:t>To reiterate the objective, this project aims to build a predictive model on possible Flight delay given a set of features. What adds value to this project is the ability to predict this prior to the Flight has been announced as delay. If a passenger already sees their flight as delayed and we predict to him that it is going to be delayed, then the value drops. Therefore, we were to only keep the variables that you as a passenger are aware of before the planes takes off from its origin airport. The identified variables that were not to be considered are: </a:t>
            </a:r>
            <a:r>
              <a:rPr lang="en-US" err="1"/>
              <a:t>Taxi_Out</a:t>
            </a:r>
            <a:r>
              <a:rPr lang="en-US"/>
              <a:t>, Wheels off and on, </a:t>
            </a:r>
            <a:r>
              <a:rPr lang="en-US" err="1"/>
              <a:t>Taxi_in</a:t>
            </a:r>
            <a:r>
              <a:rPr lang="en-US"/>
              <a:t>, Actual elapsed time, and air time as we can understand from their definitions that they cannot be known before hand. To demonstrate this as well, we've built models with and without them and we see how the predictive power goes up. </a:t>
            </a:r>
          </a:p>
          <a:p>
            <a:pPr marL="0" indent="0">
              <a:buNone/>
            </a:pPr>
            <a:endParaRPr lang="en-US"/>
          </a:p>
          <a:p>
            <a:pPr marL="0" indent="0">
              <a:buNone/>
            </a:pPr>
            <a:r>
              <a:rPr lang="en-US"/>
              <a:t>You will notice that </a:t>
            </a:r>
            <a:r>
              <a:rPr lang="en-US" err="1"/>
              <a:t>departure_delay</a:t>
            </a:r>
            <a:r>
              <a:rPr lang="en-US"/>
              <a:t> is not a part of this list. We too had the normal assumption that if there is departure delay, then it goes to say there will be arrival delay as well. But we decided not to jump to conclusion and let the data speak for itself. </a:t>
            </a:r>
          </a:p>
        </p:txBody>
      </p:sp>
    </p:spTree>
    <p:extLst>
      <p:ext uri="{BB962C8B-B14F-4D97-AF65-F5344CB8AC3E}">
        <p14:creationId xmlns:p14="http://schemas.microsoft.com/office/powerpoint/2010/main" val="1134566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1b32e5a25b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1b32e5a25b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We plotted the average departure delay, and average arrival delay per airline in our dataset, and we found this! Which was an extremely interesting observation. Most airlines have a higher average departure delay but a lower average arrival delay. Seems like, every airline attempts to put in effort to account for its departure delay by reducing elapse time, which may lead to higher fuel consumption and additional costs for the airline. </a:t>
            </a:r>
          </a:p>
          <a:p>
            <a:pPr marL="0" indent="0">
              <a:buNone/>
            </a:pPr>
            <a:endParaRPr lang="en-US"/>
          </a:p>
          <a:p>
            <a:pPr marL="0" indent="0">
              <a:buNone/>
            </a:pPr>
            <a:r>
              <a:rPr lang="en-US"/>
              <a:t>Alaska Airline actually has a negative arrival time which indicates they arrive earlier than usual!</a:t>
            </a:r>
          </a:p>
          <a:p>
            <a:pPr marL="0" indent="0">
              <a:buNone/>
            </a:pPr>
            <a:endParaRPr lang="en-US"/>
          </a:p>
          <a:p>
            <a:pPr marL="0" indent="0">
              <a:buNone/>
            </a:pPr>
            <a:r>
              <a:rPr lang="en-US"/>
              <a:t>However, we still don't go ahead and use this feature in our models because it still contradicts our value addition.</a:t>
            </a:r>
          </a:p>
        </p:txBody>
      </p:sp>
    </p:spTree>
    <p:extLst>
      <p:ext uri="{BB962C8B-B14F-4D97-AF65-F5344CB8AC3E}">
        <p14:creationId xmlns:p14="http://schemas.microsoft.com/office/powerpoint/2010/main" val="3018702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1b32e5a25b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1b32e5a25b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Next, we plotted the data balance of the response variable.</a:t>
            </a:r>
          </a:p>
          <a:p>
            <a:pPr>
              <a:buNone/>
            </a:pPr>
            <a:r>
              <a:rPr lang="en-US"/>
              <a:t>Now to answer one of the SMART questions, since there is slight skewness, almost half, between the predicted variable, accuracy will not be enough as a criteria to judge our model. Precision and recall will play an important role as well. </a:t>
            </a:r>
          </a:p>
          <a:p>
            <a:pPr>
              <a:buNone/>
            </a:pPr>
            <a:endParaRPr lang="en-US"/>
          </a:p>
          <a:p>
            <a:pPr>
              <a:buNone/>
            </a:pPr>
            <a:r>
              <a:rPr lang="en-US"/>
              <a:t>However, as the business problem is predicting whether a flight is delayed or not, it is more important to catch all flights that are actually delayed as opposed to optimizing whether a predicted delay is correct or not. </a:t>
            </a:r>
          </a:p>
          <a:p>
            <a:pPr>
              <a:buNone/>
            </a:pPr>
            <a:r>
              <a:rPr lang="en-US"/>
              <a:t>We decided that there is no harm in proactively anticipating and preparing for flights that have anticipated delayed and they turn out to be not delayed. However, there is greater business loss if we miss out on flights that delayed but we were not able to identify them.</a:t>
            </a:r>
          </a:p>
          <a:p>
            <a:pPr>
              <a:buNone/>
            </a:pPr>
            <a:r>
              <a:rPr lang="en-US"/>
              <a:t> </a:t>
            </a:r>
          </a:p>
          <a:p>
            <a:pPr marL="0" indent="0">
              <a:buNone/>
            </a:pPr>
            <a:r>
              <a:rPr lang="en-US"/>
              <a:t>In technical terms, our models need to be tuned to have a higher **recall** as opposed to **precision**.</a:t>
            </a:r>
          </a:p>
        </p:txBody>
      </p:sp>
    </p:spTree>
    <p:extLst>
      <p:ext uri="{BB962C8B-B14F-4D97-AF65-F5344CB8AC3E}">
        <p14:creationId xmlns:p14="http://schemas.microsoft.com/office/powerpoint/2010/main" val="3464669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100" y="2177150"/>
            <a:ext cx="5728200" cy="19731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6500">
                <a:solidFill>
                  <a:schemeClr val="lt1"/>
                </a:solidFill>
                <a:highlight>
                  <a:schemeClr val="dk2"/>
                </a:highligh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100" y="4218898"/>
            <a:ext cx="4514100" cy="373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13100" y="1360800"/>
            <a:ext cx="5966100" cy="812100"/>
          </a:xfrm>
          <a:prstGeom prst="rect">
            <a:avLst/>
          </a:prstGeom>
        </p:spPr>
        <p:txBody>
          <a:bodyPr spcFirstLastPara="1" wrap="square" lIns="91425" tIns="91425" rIns="91425" bIns="91425" anchor="ctr" anchorCtr="0">
            <a:noAutofit/>
          </a:bodyPr>
          <a:lstStyle>
            <a:lvl1pPr lvl="0">
              <a:spcBef>
                <a:spcPts val="0"/>
              </a:spcBef>
              <a:spcAft>
                <a:spcPts val="0"/>
              </a:spcAft>
              <a:buSzPts val="5000"/>
              <a:buNone/>
              <a:defRPr sz="5000">
                <a:solidFill>
                  <a:schemeClr val="lt1"/>
                </a:solidFill>
                <a:highlight>
                  <a:schemeClr val="dk2"/>
                </a:highlight>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713100" y="543301"/>
            <a:ext cx="1373100" cy="741300"/>
          </a:xfrm>
          <a:prstGeom prst="rect">
            <a:avLst/>
          </a:prstGeom>
        </p:spPr>
        <p:txBody>
          <a:bodyPr spcFirstLastPara="1" wrap="square" lIns="91425" tIns="91425" rIns="91425" bIns="91425" anchor="ctr" anchorCtr="0">
            <a:noAutofit/>
          </a:bodyPr>
          <a:lstStyle>
            <a:lvl1pPr lvl="0" rtl="0">
              <a:spcBef>
                <a:spcPts val="0"/>
              </a:spcBef>
              <a:spcAft>
                <a:spcPts val="0"/>
              </a:spcAft>
              <a:buSzPts val="5000"/>
              <a:buNone/>
              <a:defRPr sz="6500">
                <a:solidFill>
                  <a:schemeClr val="dk2"/>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4" name="Google Shape;14;p3"/>
          <p:cNvSpPr txBox="1">
            <a:spLocks noGrp="1"/>
          </p:cNvSpPr>
          <p:nvPr>
            <p:ph type="subTitle" idx="1"/>
          </p:nvPr>
        </p:nvSpPr>
        <p:spPr>
          <a:xfrm>
            <a:off x="713100" y="2208500"/>
            <a:ext cx="4450200" cy="40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a:solidFill>
                  <a:schemeClr val="dk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3578600" y="3299750"/>
            <a:ext cx="4850700" cy="13053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3" name="Google Shape;33;p9"/>
          <p:cNvSpPr txBox="1">
            <a:spLocks noGrp="1"/>
          </p:cNvSpPr>
          <p:nvPr>
            <p:ph type="title"/>
          </p:nvPr>
        </p:nvSpPr>
        <p:spPr>
          <a:xfrm>
            <a:off x="4508100" y="2521275"/>
            <a:ext cx="3921300" cy="685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200"/>
              <a:buNone/>
              <a:defRPr sz="3600">
                <a:solidFill>
                  <a:schemeClr val="lt1"/>
                </a:solidFill>
                <a:highlight>
                  <a:schemeClr val="dk2"/>
                </a:highlight>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0"/>
        <p:cNvGrpSpPr/>
        <p:nvPr/>
      </p:nvGrpSpPr>
      <p:grpSpPr>
        <a:xfrm>
          <a:off x="0" y="0"/>
          <a:ext cx="0" cy="0"/>
          <a:chOff x="0" y="0"/>
          <a:chExt cx="0" cy="0"/>
        </a:xfrm>
      </p:grpSpPr>
      <p:sp>
        <p:nvSpPr>
          <p:cNvPr id="41" name="Google Shape;41;p13"/>
          <p:cNvSpPr txBox="1">
            <a:spLocks noGrp="1"/>
          </p:cNvSpPr>
          <p:nvPr>
            <p:ph type="title"/>
          </p:nvPr>
        </p:nvSpPr>
        <p:spPr>
          <a:xfrm>
            <a:off x="713100" y="539400"/>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200"/>
              <a:buNone/>
              <a:defRPr>
                <a:solidFill>
                  <a:schemeClr val="lt1"/>
                </a:solidFill>
                <a:highlight>
                  <a:schemeClr val="dk2"/>
                </a:highlight>
              </a:defRPr>
            </a:lvl1pPr>
            <a:lvl2pPr lvl="1" rtl="0">
              <a:spcBef>
                <a:spcPts val="0"/>
              </a:spcBef>
              <a:spcAft>
                <a:spcPts val="0"/>
              </a:spcAft>
              <a:buClr>
                <a:schemeClr val="lt1"/>
              </a:buClr>
              <a:buSzPts val="3200"/>
              <a:buNone/>
              <a:defRPr>
                <a:solidFill>
                  <a:schemeClr val="lt1"/>
                </a:solidFill>
                <a:highlight>
                  <a:schemeClr val="dk2"/>
                </a:highlight>
              </a:defRPr>
            </a:lvl2pPr>
            <a:lvl3pPr lvl="2" rtl="0">
              <a:spcBef>
                <a:spcPts val="0"/>
              </a:spcBef>
              <a:spcAft>
                <a:spcPts val="0"/>
              </a:spcAft>
              <a:buClr>
                <a:schemeClr val="lt1"/>
              </a:buClr>
              <a:buSzPts val="3200"/>
              <a:buNone/>
              <a:defRPr>
                <a:solidFill>
                  <a:schemeClr val="lt1"/>
                </a:solidFill>
                <a:highlight>
                  <a:schemeClr val="dk2"/>
                </a:highlight>
              </a:defRPr>
            </a:lvl3pPr>
            <a:lvl4pPr lvl="3" rtl="0">
              <a:spcBef>
                <a:spcPts val="0"/>
              </a:spcBef>
              <a:spcAft>
                <a:spcPts val="0"/>
              </a:spcAft>
              <a:buClr>
                <a:schemeClr val="lt1"/>
              </a:buClr>
              <a:buSzPts val="3200"/>
              <a:buNone/>
              <a:defRPr>
                <a:solidFill>
                  <a:schemeClr val="lt1"/>
                </a:solidFill>
                <a:highlight>
                  <a:schemeClr val="dk2"/>
                </a:highlight>
              </a:defRPr>
            </a:lvl4pPr>
            <a:lvl5pPr lvl="4" rtl="0">
              <a:spcBef>
                <a:spcPts val="0"/>
              </a:spcBef>
              <a:spcAft>
                <a:spcPts val="0"/>
              </a:spcAft>
              <a:buClr>
                <a:schemeClr val="lt1"/>
              </a:buClr>
              <a:buSzPts val="3200"/>
              <a:buNone/>
              <a:defRPr>
                <a:solidFill>
                  <a:schemeClr val="lt1"/>
                </a:solidFill>
                <a:highlight>
                  <a:schemeClr val="dk2"/>
                </a:highlight>
              </a:defRPr>
            </a:lvl5pPr>
            <a:lvl6pPr lvl="5" rtl="0">
              <a:spcBef>
                <a:spcPts val="0"/>
              </a:spcBef>
              <a:spcAft>
                <a:spcPts val="0"/>
              </a:spcAft>
              <a:buClr>
                <a:schemeClr val="lt1"/>
              </a:buClr>
              <a:buSzPts val="3200"/>
              <a:buNone/>
              <a:defRPr>
                <a:solidFill>
                  <a:schemeClr val="lt1"/>
                </a:solidFill>
                <a:highlight>
                  <a:schemeClr val="dk2"/>
                </a:highlight>
              </a:defRPr>
            </a:lvl6pPr>
            <a:lvl7pPr lvl="6" rtl="0">
              <a:spcBef>
                <a:spcPts val="0"/>
              </a:spcBef>
              <a:spcAft>
                <a:spcPts val="0"/>
              </a:spcAft>
              <a:buClr>
                <a:schemeClr val="lt1"/>
              </a:buClr>
              <a:buSzPts val="3200"/>
              <a:buNone/>
              <a:defRPr>
                <a:solidFill>
                  <a:schemeClr val="lt1"/>
                </a:solidFill>
                <a:highlight>
                  <a:schemeClr val="dk2"/>
                </a:highlight>
              </a:defRPr>
            </a:lvl7pPr>
            <a:lvl8pPr lvl="7" rtl="0">
              <a:spcBef>
                <a:spcPts val="0"/>
              </a:spcBef>
              <a:spcAft>
                <a:spcPts val="0"/>
              </a:spcAft>
              <a:buClr>
                <a:schemeClr val="lt1"/>
              </a:buClr>
              <a:buSzPts val="3200"/>
              <a:buNone/>
              <a:defRPr>
                <a:solidFill>
                  <a:schemeClr val="lt1"/>
                </a:solidFill>
                <a:highlight>
                  <a:schemeClr val="dk2"/>
                </a:highlight>
              </a:defRPr>
            </a:lvl8pPr>
            <a:lvl9pPr lvl="8" rtl="0">
              <a:spcBef>
                <a:spcPts val="0"/>
              </a:spcBef>
              <a:spcAft>
                <a:spcPts val="0"/>
              </a:spcAft>
              <a:buClr>
                <a:schemeClr val="lt1"/>
              </a:buClr>
              <a:buSzPts val="3200"/>
              <a:buNone/>
              <a:defRPr>
                <a:solidFill>
                  <a:schemeClr val="lt1"/>
                </a:solidFill>
                <a:highlight>
                  <a:schemeClr val="dk2"/>
                </a:highlight>
              </a:defRPr>
            </a:lvl9pPr>
          </a:lstStyle>
          <a:p>
            <a:endParaRPr/>
          </a:p>
        </p:txBody>
      </p:sp>
      <p:sp>
        <p:nvSpPr>
          <p:cNvPr id="42" name="Google Shape;42;p13"/>
          <p:cNvSpPr txBox="1">
            <a:spLocks noGrp="1"/>
          </p:cNvSpPr>
          <p:nvPr>
            <p:ph type="subTitle" idx="1"/>
          </p:nvPr>
        </p:nvSpPr>
        <p:spPr>
          <a:xfrm>
            <a:off x="787791" y="1834025"/>
            <a:ext cx="23544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a:solidFill>
                  <a:schemeClr val="dk2"/>
                </a:solidFill>
                <a:latin typeface="Manrope"/>
                <a:ea typeface="Manrope"/>
                <a:cs typeface="Manrope"/>
                <a:sym typeface="Manrop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43" name="Google Shape;43;p13"/>
          <p:cNvSpPr txBox="1">
            <a:spLocks noGrp="1"/>
          </p:cNvSpPr>
          <p:nvPr>
            <p:ph type="subTitle" idx="2"/>
          </p:nvPr>
        </p:nvSpPr>
        <p:spPr>
          <a:xfrm>
            <a:off x="787791" y="2227625"/>
            <a:ext cx="2354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 name="Google Shape;44;p13"/>
          <p:cNvSpPr txBox="1">
            <a:spLocks noGrp="1"/>
          </p:cNvSpPr>
          <p:nvPr>
            <p:ph type="title" idx="3" hasCustomPrompt="1"/>
          </p:nvPr>
        </p:nvSpPr>
        <p:spPr>
          <a:xfrm>
            <a:off x="1357500" y="1404824"/>
            <a:ext cx="1215000" cy="42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45" name="Google Shape;45;p13"/>
          <p:cNvSpPr txBox="1">
            <a:spLocks noGrp="1"/>
          </p:cNvSpPr>
          <p:nvPr>
            <p:ph type="subTitle" idx="4"/>
          </p:nvPr>
        </p:nvSpPr>
        <p:spPr>
          <a:xfrm>
            <a:off x="3394791" y="1834025"/>
            <a:ext cx="23544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a:solidFill>
                  <a:schemeClr val="dk2"/>
                </a:solidFill>
                <a:latin typeface="Manrope"/>
                <a:ea typeface="Manrope"/>
                <a:cs typeface="Manrope"/>
                <a:sym typeface="Manrop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46" name="Google Shape;46;p13"/>
          <p:cNvSpPr txBox="1">
            <a:spLocks noGrp="1"/>
          </p:cNvSpPr>
          <p:nvPr>
            <p:ph type="subTitle" idx="5"/>
          </p:nvPr>
        </p:nvSpPr>
        <p:spPr>
          <a:xfrm>
            <a:off x="3394791" y="2227625"/>
            <a:ext cx="2354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 name="Google Shape;47;p13"/>
          <p:cNvSpPr txBox="1">
            <a:spLocks noGrp="1"/>
          </p:cNvSpPr>
          <p:nvPr>
            <p:ph type="title" idx="6" hasCustomPrompt="1"/>
          </p:nvPr>
        </p:nvSpPr>
        <p:spPr>
          <a:xfrm>
            <a:off x="3964500" y="1404824"/>
            <a:ext cx="1215000" cy="42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48" name="Google Shape;48;p13"/>
          <p:cNvSpPr txBox="1">
            <a:spLocks noGrp="1"/>
          </p:cNvSpPr>
          <p:nvPr>
            <p:ph type="subTitle" idx="7"/>
          </p:nvPr>
        </p:nvSpPr>
        <p:spPr>
          <a:xfrm>
            <a:off x="6001791" y="1834025"/>
            <a:ext cx="23544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a:solidFill>
                  <a:schemeClr val="dk2"/>
                </a:solidFill>
                <a:latin typeface="Manrope"/>
                <a:ea typeface="Manrope"/>
                <a:cs typeface="Manrope"/>
                <a:sym typeface="Manrop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49" name="Google Shape;49;p13"/>
          <p:cNvSpPr txBox="1">
            <a:spLocks noGrp="1"/>
          </p:cNvSpPr>
          <p:nvPr>
            <p:ph type="subTitle" idx="8"/>
          </p:nvPr>
        </p:nvSpPr>
        <p:spPr>
          <a:xfrm>
            <a:off x="6001791" y="2227625"/>
            <a:ext cx="2354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0" name="Google Shape;50;p13"/>
          <p:cNvSpPr txBox="1">
            <a:spLocks noGrp="1"/>
          </p:cNvSpPr>
          <p:nvPr>
            <p:ph type="title" idx="9" hasCustomPrompt="1"/>
          </p:nvPr>
        </p:nvSpPr>
        <p:spPr>
          <a:xfrm>
            <a:off x="6571500" y="1404824"/>
            <a:ext cx="1215000" cy="42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51" name="Google Shape;51;p13"/>
          <p:cNvSpPr txBox="1">
            <a:spLocks noGrp="1"/>
          </p:cNvSpPr>
          <p:nvPr>
            <p:ph type="subTitle" idx="13"/>
          </p:nvPr>
        </p:nvSpPr>
        <p:spPr>
          <a:xfrm>
            <a:off x="787791" y="3516846"/>
            <a:ext cx="23544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a:solidFill>
                  <a:schemeClr val="dk2"/>
                </a:solidFill>
                <a:latin typeface="Manrope"/>
                <a:ea typeface="Manrope"/>
                <a:cs typeface="Manrope"/>
                <a:sym typeface="Manrop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52" name="Google Shape;52;p13"/>
          <p:cNvSpPr txBox="1">
            <a:spLocks noGrp="1"/>
          </p:cNvSpPr>
          <p:nvPr>
            <p:ph type="subTitle" idx="14"/>
          </p:nvPr>
        </p:nvSpPr>
        <p:spPr>
          <a:xfrm>
            <a:off x="787791" y="3910446"/>
            <a:ext cx="2354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 name="Google Shape;53;p13"/>
          <p:cNvSpPr txBox="1">
            <a:spLocks noGrp="1"/>
          </p:cNvSpPr>
          <p:nvPr>
            <p:ph type="title" idx="15" hasCustomPrompt="1"/>
          </p:nvPr>
        </p:nvSpPr>
        <p:spPr>
          <a:xfrm>
            <a:off x="1357500" y="3087688"/>
            <a:ext cx="1215000" cy="42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54" name="Google Shape;54;p13"/>
          <p:cNvSpPr txBox="1">
            <a:spLocks noGrp="1"/>
          </p:cNvSpPr>
          <p:nvPr>
            <p:ph type="subTitle" idx="16"/>
          </p:nvPr>
        </p:nvSpPr>
        <p:spPr>
          <a:xfrm>
            <a:off x="3394791" y="3516846"/>
            <a:ext cx="23544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a:solidFill>
                  <a:schemeClr val="dk2"/>
                </a:solidFill>
                <a:latin typeface="Manrope"/>
                <a:ea typeface="Manrope"/>
                <a:cs typeface="Manrope"/>
                <a:sym typeface="Manrop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55" name="Google Shape;55;p13"/>
          <p:cNvSpPr txBox="1">
            <a:spLocks noGrp="1"/>
          </p:cNvSpPr>
          <p:nvPr>
            <p:ph type="subTitle" idx="17"/>
          </p:nvPr>
        </p:nvSpPr>
        <p:spPr>
          <a:xfrm>
            <a:off x="3394791" y="3910446"/>
            <a:ext cx="2354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6" name="Google Shape;56;p13"/>
          <p:cNvSpPr txBox="1">
            <a:spLocks noGrp="1"/>
          </p:cNvSpPr>
          <p:nvPr>
            <p:ph type="title" idx="18" hasCustomPrompt="1"/>
          </p:nvPr>
        </p:nvSpPr>
        <p:spPr>
          <a:xfrm>
            <a:off x="3964500" y="3087688"/>
            <a:ext cx="1215000" cy="42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57" name="Google Shape;57;p13"/>
          <p:cNvSpPr txBox="1">
            <a:spLocks noGrp="1"/>
          </p:cNvSpPr>
          <p:nvPr>
            <p:ph type="subTitle" idx="19"/>
          </p:nvPr>
        </p:nvSpPr>
        <p:spPr>
          <a:xfrm>
            <a:off x="6001791" y="3516846"/>
            <a:ext cx="23544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a:solidFill>
                  <a:schemeClr val="dk2"/>
                </a:solidFill>
                <a:latin typeface="Manrope"/>
                <a:ea typeface="Manrope"/>
                <a:cs typeface="Manrope"/>
                <a:sym typeface="Manrop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58" name="Google Shape;58;p13"/>
          <p:cNvSpPr txBox="1">
            <a:spLocks noGrp="1"/>
          </p:cNvSpPr>
          <p:nvPr>
            <p:ph type="subTitle" idx="20"/>
          </p:nvPr>
        </p:nvSpPr>
        <p:spPr>
          <a:xfrm>
            <a:off x="6001791" y="3910446"/>
            <a:ext cx="2354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 name="Google Shape;59;p13"/>
          <p:cNvSpPr txBox="1">
            <a:spLocks noGrp="1"/>
          </p:cNvSpPr>
          <p:nvPr>
            <p:ph type="title" idx="21" hasCustomPrompt="1"/>
          </p:nvPr>
        </p:nvSpPr>
        <p:spPr>
          <a:xfrm>
            <a:off x="6571500" y="3087688"/>
            <a:ext cx="1215000" cy="42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s">
  <p:cSld name="BLANK_10">
    <p:spTree>
      <p:nvGrpSpPr>
        <p:cNvPr id="1" name="Shape 165"/>
        <p:cNvGrpSpPr/>
        <p:nvPr/>
      </p:nvGrpSpPr>
      <p:grpSpPr>
        <a:xfrm>
          <a:off x="0" y="0"/>
          <a:ext cx="0" cy="0"/>
          <a:chOff x="0" y="0"/>
          <a:chExt cx="0" cy="0"/>
        </a:xfrm>
      </p:grpSpPr>
      <p:sp>
        <p:nvSpPr>
          <p:cNvPr id="166" name="Google Shape;166;p31"/>
          <p:cNvSpPr txBox="1">
            <a:spLocks noGrp="1"/>
          </p:cNvSpPr>
          <p:nvPr>
            <p:ph type="title"/>
          </p:nvPr>
        </p:nvSpPr>
        <p:spPr>
          <a:xfrm>
            <a:off x="713225" y="709903"/>
            <a:ext cx="3770400" cy="95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200"/>
              <a:buNone/>
              <a:defRPr sz="6000">
                <a:solidFill>
                  <a:schemeClr val="lt1"/>
                </a:solidFill>
                <a:highlight>
                  <a:schemeClr val="dk2"/>
                </a:highlight>
              </a:defRPr>
            </a:lvl1pPr>
            <a:lvl2pPr lvl="1" rtl="0">
              <a:spcBef>
                <a:spcPts val="0"/>
              </a:spcBef>
              <a:spcAft>
                <a:spcPts val="0"/>
              </a:spcAft>
              <a:buClr>
                <a:schemeClr val="lt1"/>
              </a:buClr>
              <a:buSzPts val="3200"/>
              <a:buNone/>
              <a:defRPr>
                <a:solidFill>
                  <a:schemeClr val="lt1"/>
                </a:solidFill>
                <a:highlight>
                  <a:schemeClr val="dk2"/>
                </a:highlight>
              </a:defRPr>
            </a:lvl2pPr>
            <a:lvl3pPr lvl="2" rtl="0">
              <a:spcBef>
                <a:spcPts val="0"/>
              </a:spcBef>
              <a:spcAft>
                <a:spcPts val="0"/>
              </a:spcAft>
              <a:buClr>
                <a:schemeClr val="lt1"/>
              </a:buClr>
              <a:buSzPts val="3200"/>
              <a:buNone/>
              <a:defRPr>
                <a:solidFill>
                  <a:schemeClr val="lt1"/>
                </a:solidFill>
                <a:highlight>
                  <a:schemeClr val="dk2"/>
                </a:highlight>
              </a:defRPr>
            </a:lvl3pPr>
            <a:lvl4pPr lvl="3" rtl="0">
              <a:spcBef>
                <a:spcPts val="0"/>
              </a:spcBef>
              <a:spcAft>
                <a:spcPts val="0"/>
              </a:spcAft>
              <a:buClr>
                <a:schemeClr val="lt1"/>
              </a:buClr>
              <a:buSzPts val="3200"/>
              <a:buNone/>
              <a:defRPr>
                <a:solidFill>
                  <a:schemeClr val="lt1"/>
                </a:solidFill>
                <a:highlight>
                  <a:schemeClr val="dk2"/>
                </a:highlight>
              </a:defRPr>
            </a:lvl4pPr>
            <a:lvl5pPr lvl="4" rtl="0">
              <a:spcBef>
                <a:spcPts val="0"/>
              </a:spcBef>
              <a:spcAft>
                <a:spcPts val="0"/>
              </a:spcAft>
              <a:buClr>
                <a:schemeClr val="lt1"/>
              </a:buClr>
              <a:buSzPts val="3200"/>
              <a:buNone/>
              <a:defRPr>
                <a:solidFill>
                  <a:schemeClr val="lt1"/>
                </a:solidFill>
                <a:highlight>
                  <a:schemeClr val="dk2"/>
                </a:highlight>
              </a:defRPr>
            </a:lvl5pPr>
            <a:lvl6pPr lvl="5" rtl="0">
              <a:spcBef>
                <a:spcPts val="0"/>
              </a:spcBef>
              <a:spcAft>
                <a:spcPts val="0"/>
              </a:spcAft>
              <a:buClr>
                <a:schemeClr val="lt1"/>
              </a:buClr>
              <a:buSzPts val="3200"/>
              <a:buNone/>
              <a:defRPr>
                <a:solidFill>
                  <a:schemeClr val="lt1"/>
                </a:solidFill>
                <a:highlight>
                  <a:schemeClr val="dk2"/>
                </a:highlight>
              </a:defRPr>
            </a:lvl6pPr>
            <a:lvl7pPr lvl="6" rtl="0">
              <a:spcBef>
                <a:spcPts val="0"/>
              </a:spcBef>
              <a:spcAft>
                <a:spcPts val="0"/>
              </a:spcAft>
              <a:buClr>
                <a:schemeClr val="lt1"/>
              </a:buClr>
              <a:buSzPts val="3200"/>
              <a:buNone/>
              <a:defRPr>
                <a:solidFill>
                  <a:schemeClr val="lt1"/>
                </a:solidFill>
                <a:highlight>
                  <a:schemeClr val="dk2"/>
                </a:highlight>
              </a:defRPr>
            </a:lvl7pPr>
            <a:lvl8pPr lvl="7" rtl="0">
              <a:spcBef>
                <a:spcPts val="0"/>
              </a:spcBef>
              <a:spcAft>
                <a:spcPts val="0"/>
              </a:spcAft>
              <a:buClr>
                <a:schemeClr val="lt1"/>
              </a:buClr>
              <a:buSzPts val="3200"/>
              <a:buNone/>
              <a:defRPr>
                <a:solidFill>
                  <a:schemeClr val="lt1"/>
                </a:solidFill>
                <a:highlight>
                  <a:schemeClr val="dk2"/>
                </a:highlight>
              </a:defRPr>
            </a:lvl8pPr>
            <a:lvl9pPr lvl="8" rtl="0">
              <a:spcBef>
                <a:spcPts val="0"/>
              </a:spcBef>
              <a:spcAft>
                <a:spcPts val="0"/>
              </a:spcAft>
              <a:buClr>
                <a:schemeClr val="lt1"/>
              </a:buClr>
              <a:buSzPts val="3200"/>
              <a:buNone/>
              <a:defRPr>
                <a:solidFill>
                  <a:schemeClr val="lt1"/>
                </a:solidFill>
                <a:highlight>
                  <a:schemeClr val="dk2"/>
                </a:highlight>
              </a:defRPr>
            </a:lvl9pPr>
          </a:lstStyle>
          <a:p>
            <a:endParaRPr/>
          </a:p>
        </p:txBody>
      </p:sp>
      <p:sp>
        <p:nvSpPr>
          <p:cNvPr id="167" name="Google Shape;167;p31"/>
          <p:cNvSpPr txBox="1">
            <a:spLocks noGrp="1"/>
          </p:cNvSpPr>
          <p:nvPr>
            <p:ph type="subTitle" idx="1"/>
          </p:nvPr>
        </p:nvSpPr>
        <p:spPr>
          <a:xfrm>
            <a:off x="713100" y="1766050"/>
            <a:ext cx="3148200" cy="1030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BLANK_12">
    <p:bg>
      <p:bgPr>
        <a:solidFill>
          <a:schemeClr val="dk2"/>
        </a:solidFill>
        <a:effectLst/>
      </p:bgPr>
    </p:bg>
    <p:spTree>
      <p:nvGrpSpPr>
        <p:cNvPr id="1" name="Shape 16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BLANK_11">
    <p:spTree>
      <p:nvGrpSpPr>
        <p:cNvPr id="1" name="Shape 17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200"/>
              <a:buFont typeface="Manrope"/>
              <a:buNone/>
              <a:defRPr sz="3200">
                <a:solidFill>
                  <a:schemeClr val="dk1"/>
                </a:solidFill>
                <a:latin typeface="Manrope"/>
                <a:ea typeface="Manrope"/>
                <a:cs typeface="Manrope"/>
                <a:sym typeface="Manrope"/>
              </a:defRPr>
            </a:lvl1pPr>
            <a:lvl2pPr lvl="1">
              <a:spcBef>
                <a:spcPts val="0"/>
              </a:spcBef>
              <a:spcAft>
                <a:spcPts val="0"/>
              </a:spcAft>
              <a:buClr>
                <a:schemeClr val="dk1"/>
              </a:buClr>
              <a:buSzPts val="3200"/>
              <a:buFont typeface="Manrope"/>
              <a:buNone/>
              <a:defRPr sz="3200">
                <a:solidFill>
                  <a:schemeClr val="dk1"/>
                </a:solidFill>
                <a:latin typeface="Manrope"/>
                <a:ea typeface="Manrope"/>
                <a:cs typeface="Manrope"/>
                <a:sym typeface="Manrope"/>
              </a:defRPr>
            </a:lvl2pPr>
            <a:lvl3pPr lvl="2">
              <a:spcBef>
                <a:spcPts val="0"/>
              </a:spcBef>
              <a:spcAft>
                <a:spcPts val="0"/>
              </a:spcAft>
              <a:buClr>
                <a:schemeClr val="dk1"/>
              </a:buClr>
              <a:buSzPts val="3200"/>
              <a:buFont typeface="Manrope"/>
              <a:buNone/>
              <a:defRPr sz="3200">
                <a:solidFill>
                  <a:schemeClr val="dk1"/>
                </a:solidFill>
                <a:latin typeface="Manrope"/>
                <a:ea typeface="Manrope"/>
                <a:cs typeface="Manrope"/>
                <a:sym typeface="Manrope"/>
              </a:defRPr>
            </a:lvl3pPr>
            <a:lvl4pPr lvl="3">
              <a:spcBef>
                <a:spcPts val="0"/>
              </a:spcBef>
              <a:spcAft>
                <a:spcPts val="0"/>
              </a:spcAft>
              <a:buClr>
                <a:schemeClr val="dk1"/>
              </a:buClr>
              <a:buSzPts val="3200"/>
              <a:buFont typeface="Manrope"/>
              <a:buNone/>
              <a:defRPr sz="3200">
                <a:solidFill>
                  <a:schemeClr val="dk1"/>
                </a:solidFill>
                <a:latin typeface="Manrope"/>
                <a:ea typeface="Manrope"/>
                <a:cs typeface="Manrope"/>
                <a:sym typeface="Manrope"/>
              </a:defRPr>
            </a:lvl4pPr>
            <a:lvl5pPr lvl="4">
              <a:spcBef>
                <a:spcPts val="0"/>
              </a:spcBef>
              <a:spcAft>
                <a:spcPts val="0"/>
              </a:spcAft>
              <a:buClr>
                <a:schemeClr val="dk1"/>
              </a:buClr>
              <a:buSzPts val="3200"/>
              <a:buFont typeface="Manrope"/>
              <a:buNone/>
              <a:defRPr sz="3200">
                <a:solidFill>
                  <a:schemeClr val="dk1"/>
                </a:solidFill>
                <a:latin typeface="Manrope"/>
                <a:ea typeface="Manrope"/>
                <a:cs typeface="Manrope"/>
                <a:sym typeface="Manrope"/>
              </a:defRPr>
            </a:lvl5pPr>
            <a:lvl6pPr lvl="5">
              <a:spcBef>
                <a:spcPts val="0"/>
              </a:spcBef>
              <a:spcAft>
                <a:spcPts val="0"/>
              </a:spcAft>
              <a:buClr>
                <a:schemeClr val="dk1"/>
              </a:buClr>
              <a:buSzPts val="3200"/>
              <a:buFont typeface="Manrope"/>
              <a:buNone/>
              <a:defRPr sz="3200">
                <a:solidFill>
                  <a:schemeClr val="dk1"/>
                </a:solidFill>
                <a:latin typeface="Manrope"/>
                <a:ea typeface="Manrope"/>
                <a:cs typeface="Manrope"/>
                <a:sym typeface="Manrope"/>
              </a:defRPr>
            </a:lvl6pPr>
            <a:lvl7pPr lvl="6">
              <a:spcBef>
                <a:spcPts val="0"/>
              </a:spcBef>
              <a:spcAft>
                <a:spcPts val="0"/>
              </a:spcAft>
              <a:buClr>
                <a:schemeClr val="dk1"/>
              </a:buClr>
              <a:buSzPts val="3200"/>
              <a:buFont typeface="Manrope"/>
              <a:buNone/>
              <a:defRPr sz="3200">
                <a:solidFill>
                  <a:schemeClr val="dk1"/>
                </a:solidFill>
                <a:latin typeface="Manrope"/>
                <a:ea typeface="Manrope"/>
                <a:cs typeface="Manrope"/>
                <a:sym typeface="Manrope"/>
              </a:defRPr>
            </a:lvl7pPr>
            <a:lvl8pPr lvl="7">
              <a:spcBef>
                <a:spcPts val="0"/>
              </a:spcBef>
              <a:spcAft>
                <a:spcPts val="0"/>
              </a:spcAft>
              <a:buClr>
                <a:schemeClr val="dk1"/>
              </a:buClr>
              <a:buSzPts val="3200"/>
              <a:buFont typeface="Manrope"/>
              <a:buNone/>
              <a:defRPr sz="3200">
                <a:solidFill>
                  <a:schemeClr val="dk1"/>
                </a:solidFill>
                <a:latin typeface="Manrope"/>
                <a:ea typeface="Manrope"/>
                <a:cs typeface="Manrope"/>
                <a:sym typeface="Manrope"/>
              </a:defRPr>
            </a:lvl8pPr>
            <a:lvl9pPr lvl="8">
              <a:spcBef>
                <a:spcPts val="0"/>
              </a:spcBef>
              <a:spcAft>
                <a:spcPts val="0"/>
              </a:spcAft>
              <a:buClr>
                <a:schemeClr val="dk1"/>
              </a:buClr>
              <a:buSzPts val="3200"/>
              <a:buFont typeface="Manrope"/>
              <a:buNone/>
              <a:defRPr sz="3200">
                <a:solidFill>
                  <a:schemeClr val="dk1"/>
                </a:solidFill>
                <a:latin typeface="Manrope"/>
                <a:ea typeface="Manrope"/>
                <a:cs typeface="Manrope"/>
                <a:sym typeface="Manrope"/>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1pPr>
            <a:lvl2pPr marL="914400" lvl="1" indent="-317500">
              <a:lnSpc>
                <a:spcPct val="100000"/>
              </a:lnSpc>
              <a:spcBef>
                <a:spcPts val="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2pPr>
            <a:lvl3pPr marL="1371600" lvl="2" indent="-317500">
              <a:lnSpc>
                <a:spcPct val="100000"/>
              </a:lnSpc>
              <a:spcBef>
                <a:spcPts val="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3pPr>
            <a:lvl4pPr marL="1828800" lvl="3" indent="-317500">
              <a:lnSpc>
                <a:spcPct val="100000"/>
              </a:lnSpc>
              <a:spcBef>
                <a:spcPts val="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4pPr>
            <a:lvl5pPr marL="2286000" lvl="4" indent="-317500">
              <a:lnSpc>
                <a:spcPct val="100000"/>
              </a:lnSpc>
              <a:spcBef>
                <a:spcPts val="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5pPr>
            <a:lvl6pPr marL="2743200" lvl="5" indent="-317500">
              <a:lnSpc>
                <a:spcPct val="100000"/>
              </a:lnSpc>
              <a:spcBef>
                <a:spcPts val="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6pPr>
            <a:lvl7pPr marL="3200400" lvl="6" indent="-317500">
              <a:lnSpc>
                <a:spcPct val="100000"/>
              </a:lnSpc>
              <a:spcBef>
                <a:spcPts val="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7pPr>
            <a:lvl8pPr marL="3657600" lvl="7" indent="-317500">
              <a:lnSpc>
                <a:spcPct val="100000"/>
              </a:lnSpc>
              <a:spcBef>
                <a:spcPts val="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8pPr>
            <a:lvl9pPr marL="4114800" lvl="8" indent="-317500">
              <a:lnSpc>
                <a:spcPct val="100000"/>
              </a:lnSpc>
              <a:spcBef>
                <a:spcPts val="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8" r:id="rId4"/>
    <p:sldLayoutId id="2147483659" r:id="rId5"/>
    <p:sldLayoutId id="2147483677" r:id="rId6"/>
    <p:sldLayoutId id="2147483678" r:id="rId7"/>
    <p:sldLayoutId id="2147483679"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7"/>
          <p:cNvSpPr txBox="1">
            <a:spLocks noGrp="1"/>
          </p:cNvSpPr>
          <p:nvPr>
            <p:ph type="ctrTitle"/>
          </p:nvPr>
        </p:nvSpPr>
        <p:spPr>
          <a:xfrm>
            <a:off x="698700" y="1936800"/>
            <a:ext cx="5507700" cy="1799698"/>
          </a:xfrm>
          <a:prstGeom prst="rect">
            <a:avLst/>
          </a:prstGeom>
          <a:solidFill>
            <a:schemeClr val="bg1"/>
          </a:solidFill>
        </p:spPr>
        <p:txBody>
          <a:bodyPr spcFirstLastPara="1" wrap="square" lIns="91425" tIns="91425" rIns="91425" bIns="91425" anchor="ctr" anchorCtr="0">
            <a:noAutofit/>
          </a:bodyPr>
          <a:lstStyle/>
          <a:p>
            <a:r>
              <a:rPr lang="en-US" sz="3600">
                <a:solidFill>
                  <a:srgbClr val="003A5D"/>
                </a:solidFill>
                <a:latin typeface="Avenir Next LT Pro Demi"/>
              </a:rPr>
              <a:t>Domestic Flight Delays Prediction: </a:t>
            </a:r>
            <a:br>
              <a:rPr lang="en-US" sz="4000">
                <a:latin typeface="Avenir Next LT Pro Demi" panose="020B0704020202020204" pitchFamily="34" charset="0"/>
              </a:rPr>
            </a:br>
            <a:r>
              <a:rPr lang="en-US" sz="2400">
                <a:solidFill>
                  <a:srgbClr val="AC9E6E"/>
                </a:solidFill>
                <a:latin typeface="Avenir Next LT Pro"/>
              </a:rPr>
              <a:t>Airline Delays Data</a:t>
            </a:r>
            <a:r>
              <a:rPr lang="en-US" sz="2800">
                <a:solidFill>
                  <a:srgbClr val="AC9E6E"/>
                </a:solidFill>
                <a:latin typeface="Avenir Next LT Pro"/>
              </a:rPr>
              <a:t> </a:t>
            </a:r>
            <a:endParaRPr lang="en-US" sz="2800">
              <a:solidFill>
                <a:srgbClr val="AC9E6E"/>
              </a:solidFill>
              <a:latin typeface="Avenir Next LT Pro" panose="020B0504020202020204" pitchFamily="34" charset="0"/>
            </a:endParaRPr>
          </a:p>
        </p:txBody>
      </p:sp>
      <p:pic>
        <p:nvPicPr>
          <p:cNvPr id="183" name="Google Shape;183;p37"/>
          <p:cNvPicPr preferRelativeResize="0"/>
          <p:nvPr/>
        </p:nvPicPr>
        <p:blipFill rotWithShape="1">
          <a:blip r:embed="rId3">
            <a:alphaModFix/>
          </a:blip>
          <a:srcRect l="3174" t="16283" r="2056" b="18215"/>
          <a:stretch/>
        </p:blipFill>
        <p:spPr>
          <a:xfrm rot="379241">
            <a:off x="2605875" y="440339"/>
            <a:ext cx="6316994" cy="2245324"/>
          </a:xfrm>
          <a:prstGeom prst="rect">
            <a:avLst/>
          </a:prstGeom>
          <a:noFill/>
          <a:ln>
            <a:noFill/>
          </a:ln>
        </p:spPr>
      </p:pic>
      <p:grpSp>
        <p:nvGrpSpPr>
          <p:cNvPr id="2" name="Group 1">
            <a:extLst>
              <a:ext uri="{FF2B5EF4-FFF2-40B4-BE49-F238E27FC236}">
                <a16:creationId xmlns:a16="http://schemas.microsoft.com/office/drawing/2014/main" id="{1B128CD9-EAAB-1024-C28E-5103BBE46474}"/>
              </a:ext>
            </a:extLst>
          </p:cNvPr>
          <p:cNvGrpSpPr/>
          <p:nvPr/>
        </p:nvGrpSpPr>
        <p:grpSpPr>
          <a:xfrm>
            <a:off x="7805435" y="4017432"/>
            <a:ext cx="846550" cy="602189"/>
            <a:chOff x="8656559" y="4650506"/>
            <a:chExt cx="1819275" cy="1294130"/>
          </a:xfrm>
        </p:grpSpPr>
        <p:sp>
          <p:nvSpPr>
            <p:cNvPr id="3" name="Rectangle 2">
              <a:extLst>
                <a:ext uri="{FF2B5EF4-FFF2-40B4-BE49-F238E27FC236}">
                  <a16:creationId xmlns:a16="http://schemas.microsoft.com/office/drawing/2014/main" id="{AD304A4F-5C47-E1EA-8ECE-462ABCD0EBE3}"/>
                </a:ext>
              </a:extLst>
            </p:cNvPr>
            <p:cNvSpPr/>
            <p:nvPr/>
          </p:nvSpPr>
          <p:spPr>
            <a:xfrm>
              <a:off x="8656559" y="4650506"/>
              <a:ext cx="1819275" cy="1009650"/>
            </a:xfrm>
            <a:prstGeom prst="rect">
              <a:avLst/>
            </a:prstGeom>
            <a:solidFill>
              <a:srgbClr val="AC9E6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 name="Rectangle 3">
              <a:extLst>
                <a:ext uri="{FF2B5EF4-FFF2-40B4-BE49-F238E27FC236}">
                  <a16:creationId xmlns:a16="http://schemas.microsoft.com/office/drawing/2014/main" id="{5F45214B-6F70-C816-F4B1-C1778CA96BCA}"/>
                </a:ext>
              </a:extLst>
            </p:cNvPr>
            <p:cNvSpPr/>
            <p:nvPr/>
          </p:nvSpPr>
          <p:spPr>
            <a:xfrm>
              <a:off x="8799434" y="4774331"/>
              <a:ext cx="1524000" cy="117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5" name="Picture 4" descr="Logos | Marketing &amp; Creative Services | Office of Communications and  Marketing | The George Washington University">
              <a:extLst>
                <a:ext uri="{FF2B5EF4-FFF2-40B4-BE49-F238E27FC236}">
                  <a16:creationId xmlns:a16="http://schemas.microsoft.com/office/drawing/2014/main" id="{8F163D3C-8CF1-F46F-258A-97A61FC298D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69284" y="4841006"/>
              <a:ext cx="1377315" cy="1028700"/>
            </a:xfrm>
            <a:prstGeom prst="rect">
              <a:avLst/>
            </a:prstGeom>
            <a:noFill/>
            <a:ln>
              <a:noFill/>
            </a:ln>
          </p:spPr>
        </p:pic>
      </p:grpSp>
      <p:grpSp>
        <p:nvGrpSpPr>
          <p:cNvPr id="6" name="Group 5">
            <a:extLst>
              <a:ext uri="{FF2B5EF4-FFF2-40B4-BE49-F238E27FC236}">
                <a16:creationId xmlns:a16="http://schemas.microsoft.com/office/drawing/2014/main" id="{C1BA5A93-787F-15F0-2D5D-73877C923482}"/>
              </a:ext>
            </a:extLst>
          </p:cNvPr>
          <p:cNvGrpSpPr/>
          <p:nvPr/>
        </p:nvGrpSpPr>
        <p:grpSpPr>
          <a:xfrm>
            <a:off x="762247" y="545138"/>
            <a:ext cx="656153" cy="861864"/>
            <a:chOff x="2131003" y="580917"/>
            <a:chExt cx="1255859" cy="1649585"/>
          </a:xfrm>
        </p:grpSpPr>
        <p:sp>
          <p:nvSpPr>
            <p:cNvPr id="7" name="Rectangle: Rounded Corners 6">
              <a:extLst>
                <a:ext uri="{FF2B5EF4-FFF2-40B4-BE49-F238E27FC236}">
                  <a16:creationId xmlns:a16="http://schemas.microsoft.com/office/drawing/2014/main" id="{D499BF73-611E-24DB-AA6B-F16DC1BCFE4B}"/>
                </a:ext>
              </a:extLst>
            </p:cNvPr>
            <p:cNvSpPr/>
            <p:nvPr/>
          </p:nvSpPr>
          <p:spPr>
            <a:xfrm>
              <a:off x="2223572" y="688588"/>
              <a:ext cx="903433" cy="1073538"/>
            </a:xfrm>
            <a:prstGeom prst="roundRect">
              <a:avLst>
                <a:gd name="adj" fmla="val 9287"/>
              </a:avLst>
            </a:prstGeom>
            <a:solidFill>
              <a:schemeClr val="bg1">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416C734-6D5D-B2CD-87DA-4399736B914C}"/>
                </a:ext>
              </a:extLst>
            </p:cNvPr>
            <p:cNvSpPr txBox="1">
              <a:spLocks/>
            </p:cNvSpPr>
            <p:nvPr/>
          </p:nvSpPr>
          <p:spPr>
            <a:xfrm>
              <a:off x="2131003" y="1742860"/>
              <a:ext cx="1255859" cy="48764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85000"/>
                </a:lnSpc>
              </a:pPr>
              <a:r>
                <a:rPr lang="en-US" altLang="en-US" sz="600" b="1" spc="300">
                  <a:latin typeface="Avenir Next LT Pro" panose="020B0504020202020204" pitchFamily="34" charset="0"/>
                </a:rPr>
                <a:t>GROUP</a:t>
              </a:r>
              <a:endParaRPr lang="en-US" altLang="en-US" sz="600" spc="300">
                <a:latin typeface="Avenir Next LT Pro" panose="020B0504020202020204" pitchFamily="34" charset="0"/>
              </a:endParaRPr>
            </a:p>
          </p:txBody>
        </p:sp>
        <p:sp>
          <p:nvSpPr>
            <p:cNvPr id="9" name="Title 1">
              <a:extLst>
                <a:ext uri="{FF2B5EF4-FFF2-40B4-BE49-F238E27FC236}">
                  <a16:creationId xmlns:a16="http://schemas.microsoft.com/office/drawing/2014/main" id="{B840ABAE-217E-B11D-962D-1DCF6ECB0F2E}"/>
                </a:ext>
              </a:extLst>
            </p:cNvPr>
            <p:cNvSpPr txBox="1">
              <a:spLocks/>
            </p:cNvSpPr>
            <p:nvPr/>
          </p:nvSpPr>
          <p:spPr>
            <a:xfrm>
              <a:off x="2505899" y="580917"/>
              <a:ext cx="621107" cy="1073538"/>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85000"/>
                </a:lnSpc>
              </a:pPr>
              <a:r>
                <a:rPr lang="en-US" altLang="en-US" sz="4000" b="1">
                  <a:solidFill>
                    <a:schemeClr val="bg1"/>
                  </a:solidFill>
                  <a:latin typeface="Avenir Next LT Pro Demi" panose="020B0704020202020204" pitchFamily="34" charset="0"/>
                </a:rPr>
                <a:t>5</a:t>
              </a:r>
              <a:endParaRPr lang="en-US" altLang="en-US" sz="4000">
                <a:solidFill>
                  <a:schemeClr val="bg1"/>
                </a:solidFill>
                <a:latin typeface="Avenir Next LT Pro Demi" panose="020B0704020202020204" pitchFamily="34" charset="0"/>
              </a:endParaRPr>
            </a:p>
          </p:txBody>
        </p:sp>
        <p:cxnSp>
          <p:nvCxnSpPr>
            <p:cNvPr id="10" name="Straight Connector 9">
              <a:extLst>
                <a:ext uri="{FF2B5EF4-FFF2-40B4-BE49-F238E27FC236}">
                  <a16:creationId xmlns:a16="http://schemas.microsoft.com/office/drawing/2014/main" id="{1FA93A3D-75E1-6209-BAFA-2EB78AAEF36D}"/>
                </a:ext>
              </a:extLst>
            </p:cNvPr>
            <p:cNvCxnSpPr>
              <a:cxnSpLocks/>
            </p:cNvCxnSpPr>
            <p:nvPr/>
          </p:nvCxnSpPr>
          <p:spPr>
            <a:xfrm>
              <a:off x="2241096" y="2152650"/>
              <a:ext cx="885909" cy="0"/>
            </a:xfrm>
            <a:prstGeom prst="line">
              <a:avLst/>
            </a:prstGeom>
            <a:ln w="12700">
              <a:solidFill>
                <a:srgbClr val="AC9E6E"/>
              </a:solidFill>
            </a:ln>
          </p:spPr>
          <p:style>
            <a:lnRef idx="1">
              <a:schemeClr val="accent1"/>
            </a:lnRef>
            <a:fillRef idx="0">
              <a:schemeClr val="accent1"/>
            </a:fillRef>
            <a:effectRef idx="0">
              <a:schemeClr val="accent1"/>
            </a:effectRef>
            <a:fontRef idx="minor">
              <a:schemeClr val="tx1"/>
            </a:fontRef>
          </p:style>
        </p:cxnSp>
      </p:grpSp>
      <p:sp>
        <p:nvSpPr>
          <p:cNvPr id="13" name="Oval 12">
            <a:extLst>
              <a:ext uri="{FF2B5EF4-FFF2-40B4-BE49-F238E27FC236}">
                <a16:creationId xmlns:a16="http://schemas.microsoft.com/office/drawing/2014/main" id="{2666D302-A096-EE28-A784-3661F5630108}"/>
              </a:ext>
            </a:extLst>
          </p:cNvPr>
          <p:cNvSpPr/>
          <p:nvPr/>
        </p:nvSpPr>
        <p:spPr>
          <a:xfrm>
            <a:off x="2623495" y="3965201"/>
            <a:ext cx="602189" cy="602189"/>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F17D72B-E1D4-1073-8B87-BF979DC44CCE}"/>
              </a:ext>
            </a:extLst>
          </p:cNvPr>
          <p:cNvSpPr/>
          <p:nvPr/>
        </p:nvSpPr>
        <p:spPr>
          <a:xfrm>
            <a:off x="805447" y="3965201"/>
            <a:ext cx="602189" cy="602189"/>
          </a:xfrm>
          <a:prstGeom prst="ellipse">
            <a:avLst/>
          </a:prstGeom>
          <a:blipFill dpi="0" rotWithShape="1">
            <a:blip r:embed="rId6">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a:blip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1E4ECB6-A083-E664-10E4-22F71D7D6F1B}"/>
              </a:ext>
            </a:extLst>
          </p:cNvPr>
          <p:cNvSpPr/>
          <p:nvPr/>
        </p:nvSpPr>
        <p:spPr>
          <a:xfrm>
            <a:off x="1714471" y="3965201"/>
            <a:ext cx="602189" cy="602189"/>
          </a:xfrm>
          <a:prstGeom prst="ellipse">
            <a:avLst/>
          </a:prstGeom>
          <a:blipFill dpi="0" rotWithShape="1">
            <a:blip r:embed="rId7">
              <a:grayscl/>
              <a:extLst>
                <a:ext uri="{28A0092B-C50C-407E-A947-70E740481C1C}">
                  <a14:useLocalDpi xmlns:a14="http://schemas.microsoft.com/office/drawing/2010/main" val="0"/>
                </a:ext>
              </a:extLst>
            </a:blip>
            <a:srcRect/>
            <a:stretch>
              <a:fillRect l="-21000" r="-7000" b="-22000"/>
            </a:stretch>
          </a:blip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8F8E660-80D9-DF1E-4558-52B67C236179}"/>
              </a:ext>
            </a:extLst>
          </p:cNvPr>
          <p:cNvSpPr txBox="1"/>
          <p:nvPr/>
        </p:nvSpPr>
        <p:spPr>
          <a:xfrm>
            <a:off x="839664" y="4571325"/>
            <a:ext cx="533753" cy="230832"/>
          </a:xfrm>
          <a:prstGeom prst="rect">
            <a:avLst/>
          </a:prstGeom>
          <a:noFill/>
          <a:ln>
            <a:noFill/>
          </a:ln>
        </p:spPr>
        <p:txBody>
          <a:bodyPr wrap="square" rtlCol="0">
            <a:spAutoFit/>
          </a:bodyPr>
          <a:lstStyle/>
          <a:p>
            <a:pPr algn="ctr"/>
            <a:r>
              <a:rPr lang="en-US" sz="900">
                <a:solidFill>
                  <a:srgbClr val="003A5D"/>
                </a:solidFill>
                <a:latin typeface="Avenir Next LT Pro" panose="020B0504020202020204" pitchFamily="34" charset="0"/>
              </a:rPr>
              <a:t>Jack</a:t>
            </a:r>
          </a:p>
        </p:txBody>
      </p:sp>
      <p:sp>
        <p:nvSpPr>
          <p:cNvPr id="19" name="TextBox 18">
            <a:extLst>
              <a:ext uri="{FF2B5EF4-FFF2-40B4-BE49-F238E27FC236}">
                <a16:creationId xmlns:a16="http://schemas.microsoft.com/office/drawing/2014/main" id="{3BB4BCB4-8B33-76BD-6010-BCAF4206A8FC}"/>
              </a:ext>
            </a:extLst>
          </p:cNvPr>
          <p:cNvSpPr txBox="1"/>
          <p:nvPr/>
        </p:nvSpPr>
        <p:spPr>
          <a:xfrm>
            <a:off x="1748688" y="4571325"/>
            <a:ext cx="533753" cy="230832"/>
          </a:xfrm>
          <a:prstGeom prst="rect">
            <a:avLst/>
          </a:prstGeom>
          <a:noFill/>
          <a:ln>
            <a:noFill/>
          </a:ln>
        </p:spPr>
        <p:txBody>
          <a:bodyPr wrap="square" rtlCol="0">
            <a:spAutoFit/>
          </a:bodyPr>
          <a:lstStyle/>
          <a:p>
            <a:pPr algn="ctr"/>
            <a:r>
              <a:rPr lang="en-US" sz="900">
                <a:solidFill>
                  <a:srgbClr val="003A5D"/>
                </a:solidFill>
                <a:latin typeface="Avenir Next LT Pro" panose="020B0504020202020204" pitchFamily="34" charset="0"/>
              </a:rPr>
              <a:t>Adi</a:t>
            </a:r>
          </a:p>
        </p:txBody>
      </p:sp>
      <p:sp>
        <p:nvSpPr>
          <p:cNvPr id="20" name="TextBox 19">
            <a:extLst>
              <a:ext uri="{FF2B5EF4-FFF2-40B4-BE49-F238E27FC236}">
                <a16:creationId xmlns:a16="http://schemas.microsoft.com/office/drawing/2014/main" id="{280792ED-8B7B-F721-FE87-779427105E8C}"/>
              </a:ext>
            </a:extLst>
          </p:cNvPr>
          <p:cNvSpPr txBox="1"/>
          <p:nvPr/>
        </p:nvSpPr>
        <p:spPr>
          <a:xfrm>
            <a:off x="2655004" y="4571325"/>
            <a:ext cx="533753" cy="230832"/>
          </a:xfrm>
          <a:prstGeom prst="rect">
            <a:avLst/>
          </a:prstGeom>
          <a:noFill/>
          <a:ln>
            <a:noFill/>
          </a:ln>
        </p:spPr>
        <p:txBody>
          <a:bodyPr wrap="square" rtlCol="0">
            <a:spAutoFit/>
          </a:bodyPr>
          <a:lstStyle/>
          <a:p>
            <a:pPr algn="ctr"/>
            <a:r>
              <a:rPr lang="en-US" sz="900">
                <a:solidFill>
                  <a:srgbClr val="003A5D"/>
                </a:solidFill>
                <a:latin typeface="Avenir Next LT Pro" panose="020B0504020202020204" pitchFamily="34" charset="0"/>
              </a:rPr>
              <a:t>Tony</a:t>
            </a:r>
          </a:p>
        </p:txBody>
      </p:sp>
    </p:spTree>
  </p:cSld>
  <p:clrMapOvr>
    <a:masterClrMapping/>
  </p:clrMapOvr>
  <mc:AlternateContent xmlns:mc="http://schemas.openxmlformats.org/markup-compatibility/2006">
    <mc:Choice xmlns:p14="http://schemas.microsoft.com/office/powerpoint/2010/main" Requires="p14">
      <p:transition spd="slow" p14:dur="2000">
        <p:pull/>
      </p:transition>
    </mc:Choice>
    <mc:Fallback>
      <p:transition spd="slow">
        <p:pull/>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42"/>
          <p:cNvSpPr txBox="1">
            <a:spLocks noGrp="1"/>
          </p:cNvSpPr>
          <p:nvPr>
            <p:ph type="title"/>
          </p:nvPr>
        </p:nvSpPr>
        <p:spPr>
          <a:xfrm>
            <a:off x="554700" y="1013437"/>
            <a:ext cx="6362937" cy="673217"/>
          </a:xfrm>
          <a:prstGeom prst="rect">
            <a:avLst/>
          </a:prstGeom>
        </p:spPr>
        <p:txBody>
          <a:bodyPr spcFirstLastPara="1" wrap="square" lIns="91425" tIns="91425" rIns="91425" bIns="91425" anchor="ctr" anchorCtr="0">
            <a:noAutofit/>
          </a:bodyPr>
          <a:lstStyle/>
          <a:p>
            <a:r>
              <a:rPr lang="en" sz="4000">
                <a:highlight>
                  <a:srgbClr val="003A5D"/>
                </a:highlight>
                <a:latin typeface="Avenir Next LT Pro"/>
              </a:rPr>
              <a:t>Exploratory Data Analysis</a:t>
            </a:r>
            <a:endParaRPr sz="4000">
              <a:highlight>
                <a:srgbClr val="003A5D"/>
              </a:highlight>
              <a:latin typeface="Avenir Next LT Pro" panose="020B0504020202020204" pitchFamily="34" charset="0"/>
            </a:endParaRPr>
          </a:p>
        </p:txBody>
      </p:sp>
      <p:sp>
        <p:nvSpPr>
          <p:cNvPr id="236" name="Google Shape;236;p42"/>
          <p:cNvSpPr txBox="1">
            <a:spLocks noGrp="1"/>
          </p:cNvSpPr>
          <p:nvPr>
            <p:ph type="title" idx="2"/>
          </p:nvPr>
        </p:nvSpPr>
        <p:spPr>
          <a:xfrm>
            <a:off x="554700" y="543301"/>
            <a:ext cx="928500" cy="2630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tx1"/>
                </a:solidFill>
                <a:latin typeface="Avenir Next LT Pro"/>
              </a:rPr>
              <a:t>03</a:t>
            </a:r>
            <a:endParaRPr sz="2000">
              <a:solidFill>
                <a:schemeClr val="tx1"/>
              </a:solidFill>
              <a:latin typeface="Avenir Next LT Pro" panose="020B0504020202020204" pitchFamily="34" charset="0"/>
            </a:endParaRPr>
          </a:p>
        </p:txBody>
      </p:sp>
      <p:sp>
        <p:nvSpPr>
          <p:cNvPr id="237" name="Google Shape;237;p42"/>
          <p:cNvSpPr txBox="1">
            <a:spLocks noGrp="1"/>
          </p:cNvSpPr>
          <p:nvPr>
            <p:ph type="subTitle" idx="1"/>
          </p:nvPr>
        </p:nvSpPr>
        <p:spPr>
          <a:xfrm>
            <a:off x="554700" y="1676987"/>
            <a:ext cx="4450200" cy="288400"/>
          </a:xfrm>
          <a:prstGeom prst="rect">
            <a:avLst/>
          </a:prstGeom>
        </p:spPr>
        <p:txBody>
          <a:bodyPr spcFirstLastPara="1" wrap="square" lIns="91425" tIns="91425" rIns="91425" bIns="91425" anchor="ctr" anchorCtr="0">
            <a:noAutofit/>
          </a:bodyPr>
          <a:lstStyle/>
          <a:p>
            <a:pPr marL="0" indent="0"/>
            <a:r>
              <a:rPr lang="en" sz="1200">
                <a:latin typeface="Avenir Next LT Pro"/>
              </a:rPr>
              <a:t>Visuals to quench our curiosity.</a:t>
            </a:r>
            <a:endParaRPr sz="1200">
              <a:latin typeface="Avenir Next LT Pro" panose="020B0504020202020204" pitchFamily="34" charset="0"/>
            </a:endParaRPr>
          </a:p>
        </p:txBody>
      </p:sp>
      <p:sp>
        <p:nvSpPr>
          <p:cNvPr id="2" name="Google Shape;355;p47">
            <a:extLst>
              <a:ext uri="{FF2B5EF4-FFF2-40B4-BE49-F238E27FC236}">
                <a16:creationId xmlns:a16="http://schemas.microsoft.com/office/drawing/2014/main" id="{8AE4BE66-CD5D-01A2-121B-ED504282AFC2}"/>
              </a:ext>
            </a:extLst>
          </p:cNvPr>
          <p:cNvSpPr txBox="1">
            <a:spLocks/>
          </p:cNvSpPr>
          <p:nvPr/>
        </p:nvSpPr>
        <p:spPr>
          <a:xfrm>
            <a:off x="4672800" y="4308300"/>
            <a:ext cx="3866400" cy="522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00">
                <a:latin typeface="Avenir Next LT Pro" panose="020B0504020202020204" pitchFamily="34" charset="0"/>
              </a:rPr>
              <a:t>A world without long queues and outrageous wait times? One without airport sleepovers and missed schedules?</a:t>
            </a:r>
          </a:p>
          <a:p>
            <a:endParaRPr lang="en-US" sz="200">
              <a:latin typeface="Avenir Next LT Pro" panose="020B0504020202020204" pitchFamily="34" charset="0"/>
            </a:endParaRPr>
          </a:p>
          <a:p>
            <a:r>
              <a:rPr lang="en-US" sz="600">
                <a:latin typeface="Avenir Next LT Pro" panose="020B0504020202020204" pitchFamily="34" charset="0"/>
              </a:rPr>
              <a:t>Source: </a:t>
            </a:r>
            <a:r>
              <a:rPr lang="en-US" sz="600">
                <a:solidFill>
                  <a:srgbClr val="AC9E6E"/>
                </a:solidFill>
                <a:latin typeface="Avenir Next LT Pro" panose="020B0504020202020204" pitchFamily="34" charset="0"/>
              </a:rPr>
              <a:t>Bing Guan/Bloomberg</a:t>
            </a:r>
          </a:p>
        </p:txBody>
      </p:sp>
      <p:pic>
        <p:nvPicPr>
          <p:cNvPr id="4098" name="Picture 2" descr="US Airline Passenger Traffic Tops Pre-Pandemic Levels of 2019 - Bloomberg">
            <a:extLst>
              <a:ext uri="{FF2B5EF4-FFF2-40B4-BE49-F238E27FC236}">
                <a16:creationId xmlns:a16="http://schemas.microsoft.com/office/drawing/2014/main" id="{6CC36AC4-AD18-70A4-8F67-ACE3EEF97AF2}"/>
              </a:ext>
            </a:extLst>
          </p:cNvPr>
          <p:cNvPicPr>
            <a:picLocks noChangeAspect="1" noChangeArrowheads="1"/>
          </p:cNvPicPr>
          <p:nvPr/>
        </p:nvPicPr>
        <p:blipFill rotWithShape="1">
          <a:blip r:embed="rId3" cstate="print">
            <a:grayscl/>
            <a:extLst>
              <a:ext uri="{28A0092B-C50C-407E-A947-70E740481C1C}">
                <a14:useLocalDpi xmlns:a14="http://schemas.microsoft.com/office/drawing/2010/main"/>
              </a:ext>
            </a:extLst>
          </a:blip>
          <a:srcRect/>
          <a:stretch/>
        </p:blipFill>
        <p:spPr bwMode="auto">
          <a:xfrm>
            <a:off x="4779120" y="2324602"/>
            <a:ext cx="3623280" cy="1990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0468132"/>
      </p:ext>
    </p:extLst>
  </p:cSld>
  <p:clrMapOvr>
    <a:masterClrMapping/>
  </p:clrMapOvr>
  <mc:AlternateContent xmlns:mc="http://schemas.openxmlformats.org/markup-compatibility/2006">
    <mc:Choice xmlns:p14="http://schemas.microsoft.com/office/powerpoint/2010/main" Requires="p14">
      <p:transition spd="slow" p14:dur="2000">
        <p:pull/>
      </p:transition>
    </mc:Choice>
    <mc:Fallback>
      <p:transition spd="slow">
        <p:pull/>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0"/>
          <p:cNvSpPr txBox="1">
            <a:spLocks noGrp="1"/>
          </p:cNvSpPr>
          <p:nvPr>
            <p:ph type="title"/>
          </p:nvPr>
        </p:nvSpPr>
        <p:spPr>
          <a:xfrm>
            <a:off x="457653" y="310909"/>
            <a:ext cx="3921300" cy="534987"/>
          </a:xfrm>
          <a:prstGeom prst="rect">
            <a:avLst/>
          </a:prstGeom>
        </p:spPr>
        <p:txBody>
          <a:bodyPr spcFirstLastPara="1" wrap="square" lIns="91425" tIns="91425" rIns="91425" bIns="91425" anchor="t" anchorCtr="0">
            <a:noAutofit/>
          </a:bodyPr>
          <a:lstStyle/>
          <a:p>
            <a:pPr algn="l"/>
            <a:r>
              <a:rPr lang="en" sz="2800">
                <a:highlight>
                  <a:srgbClr val="003A5D"/>
                </a:highlight>
                <a:latin typeface="Avenir Next LT Pro"/>
              </a:rPr>
              <a:t>Feature Engineering</a:t>
            </a:r>
            <a:endParaRPr lang="en" sz="2800">
              <a:highlight>
                <a:srgbClr val="003A5D"/>
              </a:highlight>
              <a:latin typeface="Avenir Next LT Pro" panose="020B0504020202020204" pitchFamily="34" charset="0"/>
            </a:endParaRPr>
          </a:p>
        </p:txBody>
      </p:sp>
      <p:grpSp>
        <p:nvGrpSpPr>
          <p:cNvPr id="10" name="Group 9">
            <a:extLst>
              <a:ext uri="{FF2B5EF4-FFF2-40B4-BE49-F238E27FC236}">
                <a16:creationId xmlns:a16="http://schemas.microsoft.com/office/drawing/2014/main" id="{0118A43C-4C9F-2876-F72E-1401FEF47BFB}"/>
              </a:ext>
            </a:extLst>
          </p:cNvPr>
          <p:cNvGrpSpPr/>
          <p:nvPr/>
        </p:nvGrpSpPr>
        <p:grpSpPr>
          <a:xfrm>
            <a:off x="0" y="4931855"/>
            <a:ext cx="9143999" cy="235395"/>
            <a:chOff x="855407" y="4791056"/>
            <a:chExt cx="12192000" cy="575830"/>
          </a:xfrm>
        </p:grpSpPr>
        <p:sp>
          <p:nvSpPr>
            <p:cNvPr id="6" name="Rectangle 5">
              <a:extLst>
                <a:ext uri="{FF2B5EF4-FFF2-40B4-BE49-F238E27FC236}">
                  <a16:creationId xmlns:a16="http://schemas.microsoft.com/office/drawing/2014/main" id="{6B9301EC-E661-79A1-06E2-6F2FBBE795C9}"/>
                </a:ext>
              </a:extLst>
            </p:cNvPr>
            <p:cNvSpPr/>
            <p:nvPr/>
          </p:nvSpPr>
          <p:spPr>
            <a:xfrm>
              <a:off x="855407" y="4791056"/>
              <a:ext cx="12192000" cy="9144"/>
            </a:xfrm>
            <a:prstGeom prst="rect">
              <a:avLst/>
            </a:prstGeom>
            <a:gradFill>
              <a:gsLst>
                <a:gs pos="0">
                  <a:srgbClr val="003A5D"/>
                </a:gs>
                <a:gs pos="74000">
                  <a:srgbClr val="AC9E6E"/>
                </a:gs>
                <a:gs pos="83000">
                  <a:srgbClr val="AC9E6E"/>
                </a:gs>
                <a:gs pos="100000">
                  <a:srgbClr val="AC9E6E"/>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latin typeface="Avenir Next LT Pro" panose="020B0504020202020204" pitchFamily="34" charset="0"/>
              </a:endParaRPr>
            </a:p>
          </p:txBody>
        </p:sp>
        <p:sp>
          <p:nvSpPr>
            <p:cNvPr id="7" name="Title 1">
              <a:extLst>
                <a:ext uri="{FF2B5EF4-FFF2-40B4-BE49-F238E27FC236}">
                  <a16:creationId xmlns:a16="http://schemas.microsoft.com/office/drawing/2014/main" id="{217438B9-83C6-D13E-1A88-C601676D2FD8}"/>
                </a:ext>
              </a:extLst>
            </p:cNvPr>
            <p:cNvSpPr txBox="1">
              <a:spLocks/>
            </p:cNvSpPr>
            <p:nvPr/>
          </p:nvSpPr>
          <p:spPr>
            <a:xfrm>
              <a:off x="1147636" y="4791056"/>
              <a:ext cx="2626171" cy="49905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85000"/>
                </a:lnSpc>
              </a:pPr>
              <a:r>
                <a:rPr lang="en-GB" altLang="en-US" sz="500">
                  <a:solidFill>
                    <a:schemeClr val="bg1">
                      <a:lumMod val="75000"/>
                    </a:schemeClr>
                  </a:solidFill>
                  <a:latin typeface="Avenir Next LT Pro" panose="020B0504020202020204" pitchFamily="34" charset="0"/>
                </a:rPr>
                <a:t>COMMERCIAL FLIGHT DELAYS PREDICTION</a:t>
              </a:r>
            </a:p>
          </p:txBody>
        </p:sp>
        <p:sp>
          <p:nvSpPr>
            <p:cNvPr id="8" name="Title 1">
              <a:extLst>
                <a:ext uri="{FF2B5EF4-FFF2-40B4-BE49-F238E27FC236}">
                  <a16:creationId xmlns:a16="http://schemas.microsoft.com/office/drawing/2014/main" id="{1FE8779A-1601-7837-3671-7020C4782F78}"/>
                </a:ext>
              </a:extLst>
            </p:cNvPr>
            <p:cNvSpPr txBox="1">
              <a:spLocks/>
            </p:cNvSpPr>
            <p:nvPr/>
          </p:nvSpPr>
          <p:spPr>
            <a:xfrm>
              <a:off x="5862612" y="4840295"/>
              <a:ext cx="2177592" cy="48991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85000"/>
                </a:lnSpc>
              </a:pPr>
              <a:r>
                <a:rPr lang="en-GB" altLang="en-US" sz="600">
                  <a:solidFill>
                    <a:schemeClr val="bg1">
                      <a:lumMod val="75000"/>
                    </a:schemeClr>
                  </a:solidFill>
                  <a:latin typeface="Avenir Next LT Pro" panose="020B0504020202020204" pitchFamily="34" charset="0"/>
                </a:rPr>
                <a:t>Intro to Data Science Group 5 Project</a:t>
              </a:r>
            </a:p>
          </p:txBody>
        </p:sp>
        <p:sp>
          <p:nvSpPr>
            <p:cNvPr id="9" name="Title 1">
              <a:extLst>
                <a:ext uri="{FF2B5EF4-FFF2-40B4-BE49-F238E27FC236}">
                  <a16:creationId xmlns:a16="http://schemas.microsoft.com/office/drawing/2014/main" id="{44F55808-9AE0-7307-9696-CD1DC7DEAAEE}"/>
                </a:ext>
              </a:extLst>
            </p:cNvPr>
            <p:cNvSpPr txBox="1">
              <a:spLocks/>
            </p:cNvSpPr>
            <p:nvPr/>
          </p:nvSpPr>
          <p:spPr>
            <a:xfrm>
              <a:off x="9999407" y="4840295"/>
              <a:ext cx="2755770" cy="52659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85000"/>
                </a:lnSpc>
              </a:pPr>
              <a:r>
                <a:rPr lang="en-GB" altLang="en-US" sz="600">
                  <a:solidFill>
                    <a:schemeClr val="bg1">
                      <a:lumMod val="75000"/>
                    </a:schemeClr>
                  </a:solidFill>
                  <a:latin typeface="Avenir Next LT Pro" panose="020B0504020202020204" pitchFamily="34" charset="0"/>
                </a:rPr>
                <a:t>– page </a:t>
              </a:r>
              <a:fld id="{74F4C61D-6FC0-47A7-A3FE-96E39AC03A03}" type="slidenum">
                <a:rPr lang="en-GB" altLang="en-US" sz="600" smtClean="0">
                  <a:solidFill>
                    <a:schemeClr val="bg1">
                      <a:lumMod val="75000"/>
                    </a:schemeClr>
                  </a:solidFill>
                  <a:latin typeface="Avenir Next LT Pro" panose="020B0504020202020204" pitchFamily="34" charset="0"/>
                </a:rPr>
                <a:t>11</a:t>
              </a:fld>
              <a:endParaRPr lang="en-GB" altLang="en-US" sz="600">
                <a:solidFill>
                  <a:schemeClr val="bg1">
                    <a:lumMod val="75000"/>
                  </a:schemeClr>
                </a:solidFill>
                <a:latin typeface="Avenir Next LT Pro" panose="020B0504020202020204" pitchFamily="34" charset="0"/>
              </a:endParaRPr>
            </a:p>
          </p:txBody>
        </p:sp>
      </p:grpSp>
      <p:sp>
        <p:nvSpPr>
          <p:cNvPr id="17" name="Google Shape;355;p47">
            <a:extLst>
              <a:ext uri="{FF2B5EF4-FFF2-40B4-BE49-F238E27FC236}">
                <a16:creationId xmlns:a16="http://schemas.microsoft.com/office/drawing/2014/main" id="{87EF1BD3-4580-88FF-6A77-4294DB953A8C}"/>
              </a:ext>
            </a:extLst>
          </p:cNvPr>
          <p:cNvSpPr txBox="1">
            <a:spLocks/>
          </p:cNvSpPr>
          <p:nvPr/>
        </p:nvSpPr>
        <p:spPr>
          <a:xfrm>
            <a:off x="4915553" y="4208812"/>
            <a:ext cx="3866400" cy="522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00">
                <a:latin typeface="Avenir Next LT Pro" panose="020B0504020202020204" pitchFamily="34" charset="0"/>
              </a:rPr>
              <a:t>Outdated Airport Terminals, Bad Weather, and Poor Schedule Management are leading causes of air travel delay worldwide.</a:t>
            </a:r>
          </a:p>
          <a:p>
            <a:endParaRPr lang="en-US" sz="200">
              <a:latin typeface="Avenir Next LT Pro" panose="020B0504020202020204" pitchFamily="34" charset="0"/>
            </a:endParaRPr>
          </a:p>
          <a:p>
            <a:r>
              <a:rPr lang="en-US" sz="600">
                <a:latin typeface="Avenir Next LT Pro" panose="020B0504020202020204" pitchFamily="34" charset="0"/>
              </a:rPr>
              <a:t>Source: </a:t>
            </a:r>
            <a:r>
              <a:rPr lang="en-US" sz="600">
                <a:solidFill>
                  <a:srgbClr val="AC9E6E"/>
                </a:solidFill>
                <a:latin typeface="Avenir Next LT Pro" panose="020B0504020202020204" pitchFamily="34" charset="0"/>
              </a:rPr>
              <a:t>Patrick Lucas/</a:t>
            </a:r>
            <a:r>
              <a:rPr lang="en-US" sz="600" err="1">
                <a:solidFill>
                  <a:srgbClr val="AC9E6E"/>
                </a:solidFill>
                <a:latin typeface="Avenir Next LT Pro" panose="020B0504020202020204" pitchFamily="34" charset="0"/>
              </a:rPr>
              <a:t>ACI</a:t>
            </a:r>
            <a:r>
              <a:rPr lang="en-US" sz="600">
                <a:solidFill>
                  <a:srgbClr val="AC9E6E"/>
                </a:solidFill>
                <a:latin typeface="Avenir Next LT Pro" panose="020B0504020202020204" pitchFamily="34" charset="0"/>
              </a:rPr>
              <a:t> Insights</a:t>
            </a:r>
          </a:p>
        </p:txBody>
      </p:sp>
      <p:pic>
        <p:nvPicPr>
          <p:cNvPr id="5122" name="Picture 2" descr="United States Airport Statistics &amp; Travel Data">
            <a:extLst>
              <a:ext uri="{FF2B5EF4-FFF2-40B4-BE49-F238E27FC236}">
                <a16:creationId xmlns:a16="http://schemas.microsoft.com/office/drawing/2014/main" id="{2D16B599-1B81-79EE-A398-9EEDE99C88E7}"/>
              </a:ext>
            </a:extLst>
          </p:cNvPr>
          <p:cNvPicPr>
            <a:picLocks noChangeAspect="1" noChangeArrowheads="1"/>
          </p:cNvPicPr>
          <p:nvPr/>
        </p:nvPicPr>
        <p:blipFill>
          <a:blip r:embed="rId3" cstate="print">
            <a:grayscl/>
            <a:extLst>
              <a:ext uri="{28A0092B-C50C-407E-A947-70E740481C1C}">
                <a14:useLocalDpi xmlns:a14="http://schemas.microsoft.com/office/drawing/2010/main"/>
              </a:ext>
            </a:extLst>
          </a:blip>
          <a:srcRect/>
          <a:stretch>
            <a:fillRect/>
          </a:stretch>
        </p:blipFill>
        <p:spPr bwMode="auto">
          <a:xfrm>
            <a:off x="5025600" y="2081859"/>
            <a:ext cx="3528644" cy="20730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F541D51-693F-0FD6-9B64-BA789985BC3C}"/>
              </a:ext>
            </a:extLst>
          </p:cNvPr>
          <p:cNvSpPr txBox="1"/>
          <p:nvPr/>
        </p:nvSpPr>
        <p:spPr>
          <a:xfrm>
            <a:off x="554700" y="1065607"/>
            <a:ext cx="4470900" cy="1046440"/>
          </a:xfrm>
          <a:prstGeom prst="rect">
            <a:avLst/>
          </a:prstGeom>
          <a:noFill/>
        </p:spPr>
        <p:txBody>
          <a:bodyPr wrap="square" lIns="91440" tIns="45720" rIns="91440" bIns="45720" anchor="t">
            <a:spAutoFit/>
          </a:bodyPr>
          <a:lstStyle/>
          <a:p>
            <a:pPr marL="230188" indent="-230188">
              <a:buFont typeface="Wingdings" panose="05000000000000000000" pitchFamily="2" charset="2"/>
              <a:buChar char="§"/>
            </a:pPr>
            <a:r>
              <a:rPr lang="en-US" sz="1200">
                <a:latin typeface="Avenir Next LT Pro"/>
              </a:rPr>
              <a:t>Month – Extracted from Date</a:t>
            </a:r>
            <a:endParaRPr lang="en-US" sz="1200"/>
          </a:p>
          <a:p>
            <a:pPr marL="230188" indent="-230188">
              <a:buFont typeface="Wingdings" panose="05000000000000000000" pitchFamily="2" charset="2"/>
              <a:buChar char="§"/>
            </a:pPr>
            <a:endParaRPr lang="en-US" sz="1200">
              <a:latin typeface="Avenir Next LT Pro"/>
            </a:endParaRPr>
          </a:p>
          <a:p>
            <a:pPr marL="230188" indent="-230188">
              <a:buFont typeface="Wingdings" panose="05000000000000000000" pitchFamily="2" charset="2"/>
              <a:buChar char="§"/>
            </a:pPr>
            <a:r>
              <a:rPr lang="en-US" sz="1200">
                <a:latin typeface="Avenir Next LT Pro"/>
              </a:rPr>
              <a:t>Day of the Week – Extracted from Date</a:t>
            </a:r>
          </a:p>
          <a:p>
            <a:pPr marL="230188" indent="-230188">
              <a:buFont typeface="Wingdings" panose="05000000000000000000" pitchFamily="2" charset="2"/>
              <a:buChar char="§"/>
            </a:pPr>
            <a:endParaRPr lang="en-US" sz="1200">
              <a:latin typeface="Avenir Next LT Pro"/>
            </a:endParaRPr>
          </a:p>
          <a:p>
            <a:pPr marL="230188" indent="-230188">
              <a:buFont typeface="Wingdings" panose="05000000000000000000" pitchFamily="2" charset="2"/>
              <a:buChar char="§"/>
            </a:pPr>
            <a:r>
              <a:rPr lang="en-US" sz="1200">
                <a:latin typeface="Avenir Next LT Pro"/>
              </a:rPr>
              <a:t>Hour – Extracted from scheduled departure time</a:t>
            </a:r>
            <a:endParaRPr lang="en-US" sz="1200">
              <a:latin typeface="Avenir Next LT Pro" panose="020B0504020202020204" pitchFamily="34" charset="0"/>
            </a:endParaRPr>
          </a:p>
        </p:txBody>
      </p:sp>
    </p:spTree>
    <p:extLst>
      <p:ext uri="{BB962C8B-B14F-4D97-AF65-F5344CB8AC3E}">
        <p14:creationId xmlns:p14="http://schemas.microsoft.com/office/powerpoint/2010/main" val="3077150274"/>
      </p:ext>
    </p:extLst>
  </p:cSld>
  <p:clrMapOvr>
    <a:masterClrMapping/>
  </p:clrMapOvr>
  <mc:AlternateContent xmlns:mc="http://schemas.openxmlformats.org/markup-compatibility/2006">
    <mc:Choice xmlns:p14="http://schemas.microsoft.com/office/powerpoint/2010/main" Requires="p14">
      <p:transition spd="slow" p14:dur="2000">
        <p:pull/>
      </p:transition>
    </mc:Choice>
    <mc:Fallback>
      <p:transition spd="slow">
        <p:pull/>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0"/>
          <p:cNvSpPr txBox="1">
            <a:spLocks noGrp="1"/>
          </p:cNvSpPr>
          <p:nvPr>
            <p:ph type="title"/>
          </p:nvPr>
        </p:nvSpPr>
        <p:spPr>
          <a:xfrm>
            <a:off x="554700" y="256994"/>
            <a:ext cx="5430922" cy="707515"/>
          </a:xfrm>
          <a:prstGeom prst="rect">
            <a:avLst/>
          </a:prstGeom>
        </p:spPr>
        <p:txBody>
          <a:bodyPr spcFirstLastPara="1" wrap="square" lIns="91425" tIns="91425" rIns="91425" bIns="91425" anchor="t" anchorCtr="0">
            <a:noAutofit/>
          </a:bodyPr>
          <a:lstStyle/>
          <a:p>
            <a:pPr algn="l"/>
            <a:r>
              <a:rPr lang="en-US" sz="2800">
                <a:highlight>
                  <a:srgbClr val="003A5D"/>
                </a:highlight>
                <a:latin typeface="Avenir Next LT Pro"/>
              </a:rPr>
              <a:t>Exploratory Data Analysis</a:t>
            </a:r>
            <a:endParaRPr lang="en-US" sz="2800">
              <a:highlight>
                <a:srgbClr val="003A5D"/>
              </a:highlight>
              <a:latin typeface="Avenir Next LT Pro" panose="020B0504020202020204" pitchFamily="34" charset="0"/>
            </a:endParaRPr>
          </a:p>
        </p:txBody>
      </p:sp>
      <p:grpSp>
        <p:nvGrpSpPr>
          <p:cNvPr id="10" name="Group 9">
            <a:extLst>
              <a:ext uri="{FF2B5EF4-FFF2-40B4-BE49-F238E27FC236}">
                <a16:creationId xmlns:a16="http://schemas.microsoft.com/office/drawing/2014/main" id="{0118A43C-4C9F-2876-F72E-1401FEF47BFB}"/>
              </a:ext>
            </a:extLst>
          </p:cNvPr>
          <p:cNvGrpSpPr/>
          <p:nvPr/>
        </p:nvGrpSpPr>
        <p:grpSpPr>
          <a:xfrm>
            <a:off x="0" y="4931857"/>
            <a:ext cx="9143999" cy="220401"/>
            <a:chOff x="855407" y="4791056"/>
            <a:chExt cx="12192000" cy="539151"/>
          </a:xfrm>
        </p:grpSpPr>
        <p:sp>
          <p:nvSpPr>
            <p:cNvPr id="6" name="Rectangle 5">
              <a:extLst>
                <a:ext uri="{FF2B5EF4-FFF2-40B4-BE49-F238E27FC236}">
                  <a16:creationId xmlns:a16="http://schemas.microsoft.com/office/drawing/2014/main" id="{6B9301EC-E661-79A1-06E2-6F2FBBE795C9}"/>
                </a:ext>
              </a:extLst>
            </p:cNvPr>
            <p:cNvSpPr/>
            <p:nvPr/>
          </p:nvSpPr>
          <p:spPr>
            <a:xfrm>
              <a:off x="855407" y="4791056"/>
              <a:ext cx="12192000" cy="9144"/>
            </a:xfrm>
            <a:prstGeom prst="rect">
              <a:avLst/>
            </a:prstGeom>
            <a:gradFill>
              <a:gsLst>
                <a:gs pos="0">
                  <a:srgbClr val="003A5D"/>
                </a:gs>
                <a:gs pos="74000">
                  <a:srgbClr val="AC9E6E"/>
                </a:gs>
                <a:gs pos="83000">
                  <a:srgbClr val="AC9E6E"/>
                </a:gs>
                <a:gs pos="100000">
                  <a:srgbClr val="AC9E6E"/>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latin typeface="Avenir Next LT Pro" panose="020B0504020202020204" pitchFamily="34" charset="0"/>
              </a:endParaRPr>
            </a:p>
          </p:txBody>
        </p:sp>
        <p:sp>
          <p:nvSpPr>
            <p:cNvPr id="7" name="Title 1">
              <a:extLst>
                <a:ext uri="{FF2B5EF4-FFF2-40B4-BE49-F238E27FC236}">
                  <a16:creationId xmlns:a16="http://schemas.microsoft.com/office/drawing/2014/main" id="{217438B9-83C6-D13E-1A88-C601676D2FD8}"/>
                </a:ext>
              </a:extLst>
            </p:cNvPr>
            <p:cNvSpPr txBox="1">
              <a:spLocks/>
            </p:cNvSpPr>
            <p:nvPr/>
          </p:nvSpPr>
          <p:spPr>
            <a:xfrm>
              <a:off x="1147636" y="4791056"/>
              <a:ext cx="2626171" cy="49905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85000"/>
                </a:lnSpc>
              </a:pPr>
              <a:r>
                <a:rPr lang="en-GB" altLang="en-US" sz="500">
                  <a:solidFill>
                    <a:schemeClr val="bg1">
                      <a:lumMod val="75000"/>
                    </a:schemeClr>
                  </a:solidFill>
                  <a:latin typeface="Avenir Next LT Pro" panose="020B0504020202020204" pitchFamily="34" charset="0"/>
                </a:rPr>
                <a:t>COMMERCIAL FLIGHT DELAYS PREDICTION</a:t>
              </a:r>
            </a:p>
          </p:txBody>
        </p:sp>
        <p:sp>
          <p:nvSpPr>
            <p:cNvPr id="8" name="Title 1">
              <a:extLst>
                <a:ext uri="{FF2B5EF4-FFF2-40B4-BE49-F238E27FC236}">
                  <a16:creationId xmlns:a16="http://schemas.microsoft.com/office/drawing/2014/main" id="{1FE8779A-1601-7837-3671-7020C4782F78}"/>
                </a:ext>
              </a:extLst>
            </p:cNvPr>
            <p:cNvSpPr txBox="1">
              <a:spLocks/>
            </p:cNvSpPr>
            <p:nvPr/>
          </p:nvSpPr>
          <p:spPr>
            <a:xfrm>
              <a:off x="5862612" y="4840295"/>
              <a:ext cx="2177592" cy="48991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85000"/>
                </a:lnSpc>
              </a:pPr>
              <a:r>
                <a:rPr lang="en-GB" altLang="en-US" sz="600">
                  <a:solidFill>
                    <a:schemeClr val="bg1">
                      <a:lumMod val="75000"/>
                    </a:schemeClr>
                  </a:solidFill>
                  <a:latin typeface="Avenir Next LT Pro" panose="020B0504020202020204" pitchFamily="34" charset="0"/>
                </a:rPr>
                <a:t>Intro to Data Science Group 5 Project</a:t>
              </a:r>
            </a:p>
          </p:txBody>
        </p:sp>
        <p:sp>
          <p:nvSpPr>
            <p:cNvPr id="9" name="Title 1">
              <a:extLst>
                <a:ext uri="{FF2B5EF4-FFF2-40B4-BE49-F238E27FC236}">
                  <a16:creationId xmlns:a16="http://schemas.microsoft.com/office/drawing/2014/main" id="{44F55808-9AE0-7307-9696-CD1DC7DEAAEE}"/>
                </a:ext>
              </a:extLst>
            </p:cNvPr>
            <p:cNvSpPr txBox="1">
              <a:spLocks/>
            </p:cNvSpPr>
            <p:nvPr/>
          </p:nvSpPr>
          <p:spPr>
            <a:xfrm>
              <a:off x="9999407" y="4840295"/>
              <a:ext cx="2755770" cy="48991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85000"/>
                </a:lnSpc>
              </a:pPr>
              <a:r>
                <a:rPr lang="en-GB" altLang="en-US" sz="600">
                  <a:solidFill>
                    <a:schemeClr val="bg1">
                      <a:lumMod val="75000"/>
                    </a:schemeClr>
                  </a:solidFill>
                  <a:latin typeface="Avenir Next LT Pro" panose="020B0504020202020204" pitchFamily="34" charset="0"/>
                </a:rPr>
                <a:t>– page </a:t>
              </a:r>
              <a:fld id="{74F4C61D-6FC0-47A7-A3FE-96E39AC03A03}" type="slidenum">
                <a:rPr lang="en-GB" altLang="en-US" sz="600" smtClean="0">
                  <a:solidFill>
                    <a:schemeClr val="bg1">
                      <a:lumMod val="75000"/>
                    </a:schemeClr>
                  </a:solidFill>
                  <a:latin typeface="Avenir Next LT Pro" panose="020B0504020202020204" pitchFamily="34" charset="0"/>
                </a:rPr>
                <a:t>12</a:t>
              </a:fld>
              <a:endParaRPr lang="en-GB" altLang="en-US" sz="600">
                <a:solidFill>
                  <a:schemeClr val="bg1">
                    <a:lumMod val="75000"/>
                  </a:schemeClr>
                </a:solidFill>
                <a:latin typeface="Avenir Next LT Pro" panose="020B0504020202020204" pitchFamily="34" charset="0"/>
              </a:endParaRPr>
            </a:p>
          </p:txBody>
        </p:sp>
      </p:grpSp>
      <p:sp>
        <p:nvSpPr>
          <p:cNvPr id="14" name="TextBox 13">
            <a:extLst>
              <a:ext uri="{FF2B5EF4-FFF2-40B4-BE49-F238E27FC236}">
                <a16:creationId xmlns:a16="http://schemas.microsoft.com/office/drawing/2014/main" id="{B7C68BAF-C1BE-72CC-69C5-F99F8774088E}"/>
              </a:ext>
            </a:extLst>
          </p:cNvPr>
          <p:cNvSpPr txBox="1"/>
          <p:nvPr/>
        </p:nvSpPr>
        <p:spPr>
          <a:xfrm>
            <a:off x="554700" y="860730"/>
            <a:ext cx="5694900" cy="307777"/>
          </a:xfrm>
          <a:prstGeom prst="rect">
            <a:avLst/>
          </a:prstGeom>
          <a:noFill/>
        </p:spPr>
        <p:txBody>
          <a:bodyPr wrap="square" lIns="91440" tIns="45720" rIns="91440" bIns="45720" anchor="t">
            <a:spAutoFit/>
          </a:bodyPr>
          <a:lstStyle/>
          <a:p>
            <a:r>
              <a:rPr lang="en-US">
                <a:latin typeface="Avenir Next LT Pro"/>
              </a:rPr>
              <a:t>1A. Looking at Airlines Quality in terms of Delay</a:t>
            </a:r>
            <a:endParaRPr lang="en-US">
              <a:latin typeface="Avenir Next LT Pro" panose="020B0504020202020204" pitchFamily="34" charset="0"/>
            </a:endParaRPr>
          </a:p>
        </p:txBody>
      </p:sp>
      <p:pic>
        <p:nvPicPr>
          <p:cNvPr id="2" name="Picture 2" descr="Chart&#10;&#10;Description automatically generated">
            <a:extLst>
              <a:ext uri="{FF2B5EF4-FFF2-40B4-BE49-F238E27FC236}">
                <a16:creationId xmlns:a16="http://schemas.microsoft.com/office/drawing/2014/main" id="{C3D48D00-33B0-76AF-4844-FB88BB628CED}"/>
              </a:ext>
            </a:extLst>
          </p:cNvPr>
          <p:cNvPicPr>
            <a:picLocks noChangeAspect="1"/>
          </p:cNvPicPr>
          <p:nvPr/>
        </p:nvPicPr>
        <p:blipFill>
          <a:blip r:embed="rId3"/>
          <a:stretch>
            <a:fillRect/>
          </a:stretch>
        </p:blipFill>
        <p:spPr>
          <a:xfrm>
            <a:off x="842401" y="1243647"/>
            <a:ext cx="6177600" cy="3230049"/>
          </a:xfrm>
          <a:prstGeom prst="rect">
            <a:avLst/>
          </a:prstGeom>
        </p:spPr>
      </p:pic>
    </p:spTree>
    <p:extLst>
      <p:ext uri="{BB962C8B-B14F-4D97-AF65-F5344CB8AC3E}">
        <p14:creationId xmlns:p14="http://schemas.microsoft.com/office/powerpoint/2010/main" val="2929955246"/>
      </p:ext>
    </p:extLst>
  </p:cSld>
  <p:clrMapOvr>
    <a:masterClrMapping/>
  </p:clrMapOvr>
  <mc:AlternateContent xmlns:mc="http://schemas.openxmlformats.org/markup-compatibility/2006">
    <mc:Choice xmlns:p14="http://schemas.microsoft.com/office/powerpoint/2010/main" Requires="p14">
      <p:transition spd="slow" p14:dur="2000">
        <p:pull/>
      </p:transition>
    </mc:Choice>
    <mc:Fallback>
      <p:transition spd="slow">
        <p:pull/>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0"/>
          <p:cNvSpPr txBox="1">
            <a:spLocks noGrp="1"/>
          </p:cNvSpPr>
          <p:nvPr>
            <p:ph type="title"/>
          </p:nvPr>
        </p:nvSpPr>
        <p:spPr>
          <a:xfrm>
            <a:off x="554700" y="256994"/>
            <a:ext cx="5430922" cy="707515"/>
          </a:xfrm>
          <a:prstGeom prst="rect">
            <a:avLst/>
          </a:prstGeom>
        </p:spPr>
        <p:txBody>
          <a:bodyPr spcFirstLastPara="1" wrap="square" lIns="91425" tIns="91425" rIns="91425" bIns="91425" anchor="t" anchorCtr="0">
            <a:noAutofit/>
          </a:bodyPr>
          <a:lstStyle/>
          <a:p>
            <a:pPr algn="l"/>
            <a:r>
              <a:rPr lang="en-US" sz="2800">
                <a:highlight>
                  <a:srgbClr val="003A5D"/>
                </a:highlight>
                <a:latin typeface="Avenir Next LT Pro"/>
              </a:rPr>
              <a:t>Exploratory Data Analysis</a:t>
            </a:r>
            <a:endParaRPr lang="en-US" sz="2800">
              <a:highlight>
                <a:srgbClr val="003A5D"/>
              </a:highlight>
              <a:latin typeface="Avenir Next LT Pro" panose="020B0504020202020204" pitchFamily="34" charset="0"/>
            </a:endParaRPr>
          </a:p>
        </p:txBody>
      </p:sp>
      <p:grpSp>
        <p:nvGrpSpPr>
          <p:cNvPr id="10" name="Group 9">
            <a:extLst>
              <a:ext uri="{FF2B5EF4-FFF2-40B4-BE49-F238E27FC236}">
                <a16:creationId xmlns:a16="http://schemas.microsoft.com/office/drawing/2014/main" id="{0118A43C-4C9F-2876-F72E-1401FEF47BFB}"/>
              </a:ext>
            </a:extLst>
          </p:cNvPr>
          <p:cNvGrpSpPr/>
          <p:nvPr/>
        </p:nvGrpSpPr>
        <p:grpSpPr>
          <a:xfrm>
            <a:off x="0" y="4931854"/>
            <a:ext cx="9143999" cy="229146"/>
            <a:chOff x="855407" y="4791056"/>
            <a:chExt cx="12192000" cy="560544"/>
          </a:xfrm>
        </p:grpSpPr>
        <p:sp>
          <p:nvSpPr>
            <p:cNvPr id="6" name="Rectangle 5">
              <a:extLst>
                <a:ext uri="{FF2B5EF4-FFF2-40B4-BE49-F238E27FC236}">
                  <a16:creationId xmlns:a16="http://schemas.microsoft.com/office/drawing/2014/main" id="{6B9301EC-E661-79A1-06E2-6F2FBBE795C9}"/>
                </a:ext>
              </a:extLst>
            </p:cNvPr>
            <p:cNvSpPr/>
            <p:nvPr/>
          </p:nvSpPr>
          <p:spPr>
            <a:xfrm>
              <a:off x="855407" y="4791056"/>
              <a:ext cx="12192000" cy="9144"/>
            </a:xfrm>
            <a:prstGeom prst="rect">
              <a:avLst/>
            </a:prstGeom>
            <a:gradFill>
              <a:gsLst>
                <a:gs pos="0">
                  <a:srgbClr val="003A5D"/>
                </a:gs>
                <a:gs pos="74000">
                  <a:srgbClr val="AC9E6E"/>
                </a:gs>
                <a:gs pos="83000">
                  <a:srgbClr val="AC9E6E"/>
                </a:gs>
                <a:gs pos="100000">
                  <a:srgbClr val="AC9E6E"/>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latin typeface="Avenir Next LT Pro" panose="020B0504020202020204" pitchFamily="34" charset="0"/>
              </a:endParaRPr>
            </a:p>
          </p:txBody>
        </p:sp>
        <p:sp>
          <p:nvSpPr>
            <p:cNvPr id="7" name="Title 1">
              <a:extLst>
                <a:ext uri="{FF2B5EF4-FFF2-40B4-BE49-F238E27FC236}">
                  <a16:creationId xmlns:a16="http://schemas.microsoft.com/office/drawing/2014/main" id="{217438B9-83C6-D13E-1A88-C601676D2FD8}"/>
                </a:ext>
              </a:extLst>
            </p:cNvPr>
            <p:cNvSpPr txBox="1">
              <a:spLocks/>
            </p:cNvSpPr>
            <p:nvPr/>
          </p:nvSpPr>
          <p:spPr>
            <a:xfrm>
              <a:off x="1147636" y="4791056"/>
              <a:ext cx="2626171" cy="49905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85000"/>
                </a:lnSpc>
              </a:pPr>
              <a:r>
                <a:rPr lang="en-GB" altLang="en-US" sz="500">
                  <a:solidFill>
                    <a:schemeClr val="bg1">
                      <a:lumMod val="75000"/>
                    </a:schemeClr>
                  </a:solidFill>
                  <a:latin typeface="Avenir Next LT Pro" panose="020B0504020202020204" pitchFamily="34" charset="0"/>
                </a:rPr>
                <a:t>COMMERCIAL FLIGHT DELAYS PREDICTION</a:t>
              </a:r>
            </a:p>
          </p:txBody>
        </p:sp>
        <p:sp>
          <p:nvSpPr>
            <p:cNvPr id="8" name="Title 1">
              <a:extLst>
                <a:ext uri="{FF2B5EF4-FFF2-40B4-BE49-F238E27FC236}">
                  <a16:creationId xmlns:a16="http://schemas.microsoft.com/office/drawing/2014/main" id="{1FE8779A-1601-7837-3671-7020C4782F78}"/>
                </a:ext>
              </a:extLst>
            </p:cNvPr>
            <p:cNvSpPr txBox="1">
              <a:spLocks/>
            </p:cNvSpPr>
            <p:nvPr/>
          </p:nvSpPr>
          <p:spPr>
            <a:xfrm>
              <a:off x="5862612" y="4840295"/>
              <a:ext cx="2177592" cy="48991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85000"/>
                </a:lnSpc>
              </a:pPr>
              <a:r>
                <a:rPr lang="en-GB" altLang="en-US" sz="600">
                  <a:solidFill>
                    <a:schemeClr val="bg1">
                      <a:lumMod val="75000"/>
                    </a:schemeClr>
                  </a:solidFill>
                  <a:latin typeface="Avenir Next LT Pro" panose="020B0504020202020204" pitchFamily="34" charset="0"/>
                </a:rPr>
                <a:t>Intro to Data Science Group 5 Project</a:t>
              </a:r>
            </a:p>
          </p:txBody>
        </p:sp>
        <p:sp>
          <p:nvSpPr>
            <p:cNvPr id="9" name="Title 1">
              <a:extLst>
                <a:ext uri="{FF2B5EF4-FFF2-40B4-BE49-F238E27FC236}">
                  <a16:creationId xmlns:a16="http://schemas.microsoft.com/office/drawing/2014/main" id="{44F55808-9AE0-7307-9696-CD1DC7DEAAEE}"/>
                </a:ext>
              </a:extLst>
            </p:cNvPr>
            <p:cNvSpPr txBox="1">
              <a:spLocks/>
            </p:cNvSpPr>
            <p:nvPr/>
          </p:nvSpPr>
          <p:spPr>
            <a:xfrm>
              <a:off x="9999407" y="4840295"/>
              <a:ext cx="2755770" cy="51130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85000"/>
                </a:lnSpc>
              </a:pPr>
              <a:r>
                <a:rPr lang="en-GB" altLang="en-US" sz="600">
                  <a:solidFill>
                    <a:schemeClr val="bg1">
                      <a:lumMod val="75000"/>
                    </a:schemeClr>
                  </a:solidFill>
                  <a:latin typeface="Avenir Next LT Pro" panose="020B0504020202020204" pitchFamily="34" charset="0"/>
                </a:rPr>
                <a:t>– page </a:t>
              </a:r>
              <a:fld id="{74F4C61D-6FC0-47A7-A3FE-96E39AC03A03}" type="slidenum">
                <a:rPr lang="en-GB" altLang="en-US" sz="600" smtClean="0">
                  <a:solidFill>
                    <a:schemeClr val="bg1">
                      <a:lumMod val="75000"/>
                    </a:schemeClr>
                  </a:solidFill>
                  <a:latin typeface="Avenir Next LT Pro" panose="020B0504020202020204" pitchFamily="34" charset="0"/>
                </a:rPr>
                <a:t>13</a:t>
              </a:fld>
              <a:endParaRPr lang="en-GB" altLang="en-US" sz="600">
                <a:solidFill>
                  <a:schemeClr val="bg1">
                    <a:lumMod val="75000"/>
                  </a:schemeClr>
                </a:solidFill>
                <a:latin typeface="Avenir Next LT Pro" panose="020B0504020202020204" pitchFamily="34" charset="0"/>
              </a:endParaRPr>
            </a:p>
          </p:txBody>
        </p:sp>
      </p:grpSp>
      <p:pic>
        <p:nvPicPr>
          <p:cNvPr id="3" name="Picture 3" descr="Chart, histogram&#10;&#10;Description automatically generated">
            <a:extLst>
              <a:ext uri="{FF2B5EF4-FFF2-40B4-BE49-F238E27FC236}">
                <a16:creationId xmlns:a16="http://schemas.microsoft.com/office/drawing/2014/main" id="{858DE3CC-C316-CE64-D3F9-F8D7EDBC745C}"/>
              </a:ext>
            </a:extLst>
          </p:cNvPr>
          <p:cNvPicPr>
            <a:picLocks noChangeAspect="1"/>
          </p:cNvPicPr>
          <p:nvPr/>
        </p:nvPicPr>
        <p:blipFill>
          <a:blip r:embed="rId3"/>
          <a:stretch>
            <a:fillRect/>
          </a:stretch>
        </p:blipFill>
        <p:spPr>
          <a:xfrm>
            <a:off x="741872" y="889813"/>
            <a:ext cx="7379897" cy="3816761"/>
          </a:xfrm>
          <a:prstGeom prst="rect">
            <a:avLst/>
          </a:prstGeom>
        </p:spPr>
      </p:pic>
    </p:spTree>
    <p:extLst>
      <p:ext uri="{BB962C8B-B14F-4D97-AF65-F5344CB8AC3E}">
        <p14:creationId xmlns:p14="http://schemas.microsoft.com/office/powerpoint/2010/main" val="2006269883"/>
      </p:ext>
    </p:extLst>
  </p:cSld>
  <p:clrMapOvr>
    <a:masterClrMapping/>
  </p:clrMapOvr>
  <mc:AlternateContent xmlns:mc="http://schemas.openxmlformats.org/markup-compatibility/2006">
    <mc:Choice xmlns:p14="http://schemas.microsoft.com/office/powerpoint/2010/main" Requires="p14">
      <p:transition spd="slow" p14:dur="2000">
        <p:pull/>
      </p:transition>
    </mc:Choice>
    <mc:Fallback>
      <p:transition spd="slow">
        <p:pull/>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0"/>
          <p:cNvSpPr txBox="1">
            <a:spLocks noGrp="1"/>
          </p:cNvSpPr>
          <p:nvPr>
            <p:ph type="title"/>
          </p:nvPr>
        </p:nvSpPr>
        <p:spPr>
          <a:xfrm>
            <a:off x="554700" y="256994"/>
            <a:ext cx="5430922" cy="707515"/>
          </a:xfrm>
          <a:prstGeom prst="rect">
            <a:avLst/>
          </a:prstGeom>
        </p:spPr>
        <p:txBody>
          <a:bodyPr spcFirstLastPara="1" wrap="square" lIns="91425" tIns="91425" rIns="91425" bIns="91425" anchor="t" anchorCtr="0">
            <a:noAutofit/>
          </a:bodyPr>
          <a:lstStyle/>
          <a:p>
            <a:pPr algn="l"/>
            <a:r>
              <a:rPr lang="en-US" sz="2800">
                <a:highlight>
                  <a:srgbClr val="003A5D"/>
                </a:highlight>
                <a:latin typeface="Avenir Next LT Pro"/>
              </a:rPr>
              <a:t>Exploratory Data Analysis</a:t>
            </a:r>
            <a:endParaRPr lang="en-US" sz="2800">
              <a:highlight>
                <a:srgbClr val="003A5D"/>
              </a:highlight>
              <a:latin typeface="Avenir Next LT Pro" panose="020B0504020202020204" pitchFamily="34" charset="0"/>
            </a:endParaRPr>
          </a:p>
        </p:txBody>
      </p:sp>
      <p:grpSp>
        <p:nvGrpSpPr>
          <p:cNvPr id="10" name="Group 9">
            <a:extLst>
              <a:ext uri="{FF2B5EF4-FFF2-40B4-BE49-F238E27FC236}">
                <a16:creationId xmlns:a16="http://schemas.microsoft.com/office/drawing/2014/main" id="{0118A43C-4C9F-2876-F72E-1401FEF47BFB}"/>
              </a:ext>
            </a:extLst>
          </p:cNvPr>
          <p:cNvGrpSpPr/>
          <p:nvPr/>
        </p:nvGrpSpPr>
        <p:grpSpPr>
          <a:xfrm>
            <a:off x="0" y="4931857"/>
            <a:ext cx="9143999" cy="220401"/>
            <a:chOff x="855407" y="4791056"/>
            <a:chExt cx="12192000" cy="539151"/>
          </a:xfrm>
        </p:grpSpPr>
        <p:sp>
          <p:nvSpPr>
            <p:cNvPr id="6" name="Rectangle 5">
              <a:extLst>
                <a:ext uri="{FF2B5EF4-FFF2-40B4-BE49-F238E27FC236}">
                  <a16:creationId xmlns:a16="http://schemas.microsoft.com/office/drawing/2014/main" id="{6B9301EC-E661-79A1-06E2-6F2FBBE795C9}"/>
                </a:ext>
              </a:extLst>
            </p:cNvPr>
            <p:cNvSpPr/>
            <p:nvPr/>
          </p:nvSpPr>
          <p:spPr>
            <a:xfrm>
              <a:off x="855407" y="4791056"/>
              <a:ext cx="12192000" cy="9144"/>
            </a:xfrm>
            <a:prstGeom prst="rect">
              <a:avLst/>
            </a:prstGeom>
            <a:gradFill>
              <a:gsLst>
                <a:gs pos="0">
                  <a:srgbClr val="003A5D"/>
                </a:gs>
                <a:gs pos="74000">
                  <a:srgbClr val="AC9E6E"/>
                </a:gs>
                <a:gs pos="83000">
                  <a:srgbClr val="AC9E6E"/>
                </a:gs>
                <a:gs pos="100000">
                  <a:srgbClr val="AC9E6E"/>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latin typeface="Avenir Next LT Pro" panose="020B0504020202020204" pitchFamily="34" charset="0"/>
              </a:endParaRPr>
            </a:p>
          </p:txBody>
        </p:sp>
        <p:sp>
          <p:nvSpPr>
            <p:cNvPr id="7" name="Title 1">
              <a:extLst>
                <a:ext uri="{FF2B5EF4-FFF2-40B4-BE49-F238E27FC236}">
                  <a16:creationId xmlns:a16="http://schemas.microsoft.com/office/drawing/2014/main" id="{217438B9-83C6-D13E-1A88-C601676D2FD8}"/>
                </a:ext>
              </a:extLst>
            </p:cNvPr>
            <p:cNvSpPr txBox="1">
              <a:spLocks/>
            </p:cNvSpPr>
            <p:nvPr/>
          </p:nvSpPr>
          <p:spPr>
            <a:xfrm>
              <a:off x="1147636" y="4791056"/>
              <a:ext cx="2626171" cy="49905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85000"/>
                </a:lnSpc>
              </a:pPr>
              <a:r>
                <a:rPr lang="en-GB" altLang="en-US" sz="500">
                  <a:solidFill>
                    <a:schemeClr val="bg1">
                      <a:lumMod val="75000"/>
                    </a:schemeClr>
                  </a:solidFill>
                  <a:latin typeface="Avenir Next LT Pro" panose="020B0504020202020204" pitchFamily="34" charset="0"/>
                </a:rPr>
                <a:t>COMMERCIAL FLIGHT DELAYS PREDICTION</a:t>
              </a:r>
            </a:p>
          </p:txBody>
        </p:sp>
        <p:sp>
          <p:nvSpPr>
            <p:cNvPr id="8" name="Title 1">
              <a:extLst>
                <a:ext uri="{FF2B5EF4-FFF2-40B4-BE49-F238E27FC236}">
                  <a16:creationId xmlns:a16="http://schemas.microsoft.com/office/drawing/2014/main" id="{1FE8779A-1601-7837-3671-7020C4782F78}"/>
                </a:ext>
              </a:extLst>
            </p:cNvPr>
            <p:cNvSpPr txBox="1">
              <a:spLocks/>
            </p:cNvSpPr>
            <p:nvPr/>
          </p:nvSpPr>
          <p:spPr>
            <a:xfrm>
              <a:off x="5862612" y="4840295"/>
              <a:ext cx="2177592" cy="48991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85000"/>
                </a:lnSpc>
              </a:pPr>
              <a:r>
                <a:rPr lang="en-GB" altLang="en-US" sz="600">
                  <a:solidFill>
                    <a:schemeClr val="bg1">
                      <a:lumMod val="75000"/>
                    </a:schemeClr>
                  </a:solidFill>
                  <a:latin typeface="Avenir Next LT Pro" panose="020B0504020202020204" pitchFamily="34" charset="0"/>
                </a:rPr>
                <a:t>Intro to Data Science Group 5 Project</a:t>
              </a:r>
            </a:p>
          </p:txBody>
        </p:sp>
        <p:sp>
          <p:nvSpPr>
            <p:cNvPr id="9" name="Title 1">
              <a:extLst>
                <a:ext uri="{FF2B5EF4-FFF2-40B4-BE49-F238E27FC236}">
                  <a16:creationId xmlns:a16="http://schemas.microsoft.com/office/drawing/2014/main" id="{44F55808-9AE0-7307-9696-CD1DC7DEAAEE}"/>
                </a:ext>
              </a:extLst>
            </p:cNvPr>
            <p:cNvSpPr txBox="1">
              <a:spLocks/>
            </p:cNvSpPr>
            <p:nvPr/>
          </p:nvSpPr>
          <p:spPr>
            <a:xfrm>
              <a:off x="9999407" y="4840295"/>
              <a:ext cx="2755770" cy="48991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85000"/>
                </a:lnSpc>
              </a:pPr>
              <a:r>
                <a:rPr lang="en-GB" altLang="en-US" sz="600">
                  <a:solidFill>
                    <a:schemeClr val="bg1">
                      <a:lumMod val="75000"/>
                    </a:schemeClr>
                  </a:solidFill>
                  <a:latin typeface="Avenir Next LT Pro" panose="020B0504020202020204" pitchFamily="34" charset="0"/>
                </a:rPr>
                <a:t>– page </a:t>
              </a:r>
              <a:fld id="{74F4C61D-6FC0-47A7-A3FE-96E39AC03A03}" type="slidenum">
                <a:rPr lang="en-GB" altLang="en-US" sz="600" smtClean="0">
                  <a:solidFill>
                    <a:schemeClr val="bg1">
                      <a:lumMod val="75000"/>
                    </a:schemeClr>
                  </a:solidFill>
                  <a:latin typeface="Avenir Next LT Pro" panose="020B0504020202020204" pitchFamily="34" charset="0"/>
                </a:rPr>
                <a:t>14</a:t>
              </a:fld>
              <a:endParaRPr lang="en-GB" altLang="en-US" sz="600">
                <a:solidFill>
                  <a:schemeClr val="bg1">
                    <a:lumMod val="75000"/>
                  </a:schemeClr>
                </a:solidFill>
                <a:latin typeface="Avenir Next LT Pro" panose="020B0504020202020204" pitchFamily="34" charset="0"/>
              </a:endParaRPr>
            </a:p>
          </p:txBody>
        </p:sp>
      </p:grpSp>
      <p:pic>
        <p:nvPicPr>
          <p:cNvPr id="2" name="Picture 3" descr="A picture containing graphical user interface&#10;&#10;Description automatically generated">
            <a:extLst>
              <a:ext uri="{FF2B5EF4-FFF2-40B4-BE49-F238E27FC236}">
                <a16:creationId xmlns:a16="http://schemas.microsoft.com/office/drawing/2014/main" id="{A3BA21FA-8877-D257-C9CD-C11D938CD8C3}"/>
              </a:ext>
            </a:extLst>
          </p:cNvPr>
          <p:cNvPicPr>
            <a:picLocks noChangeAspect="1"/>
          </p:cNvPicPr>
          <p:nvPr/>
        </p:nvPicPr>
        <p:blipFill>
          <a:blip r:embed="rId3"/>
          <a:stretch>
            <a:fillRect/>
          </a:stretch>
        </p:blipFill>
        <p:spPr>
          <a:xfrm>
            <a:off x="652175" y="889048"/>
            <a:ext cx="7210226" cy="3745382"/>
          </a:xfrm>
          <a:prstGeom prst="rect">
            <a:avLst/>
          </a:prstGeom>
        </p:spPr>
      </p:pic>
    </p:spTree>
    <p:extLst>
      <p:ext uri="{BB962C8B-B14F-4D97-AF65-F5344CB8AC3E}">
        <p14:creationId xmlns:p14="http://schemas.microsoft.com/office/powerpoint/2010/main" val="2960761239"/>
      </p:ext>
    </p:extLst>
  </p:cSld>
  <p:clrMapOvr>
    <a:masterClrMapping/>
  </p:clrMapOvr>
  <mc:AlternateContent xmlns:mc="http://schemas.openxmlformats.org/markup-compatibility/2006">
    <mc:Choice xmlns:p14="http://schemas.microsoft.com/office/powerpoint/2010/main" Requires="p14">
      <p:transition spd="slow" p14:dur="2000">
        <p:pull/>
      </p:transition>
    </mc:Choice>
    <mc:Fallback>
      <p:transition spd="slow">
        <p:pull/>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220"/>
        <p:cNvGrpSpPr/>
        <p:nvPr/>
      </p:nvGrpSpPr>
      <p:grpSpPr>
        <a:xfrm>
          <a:off x="0" y="0"/>
          <a:ext cx="0" cy="0"/>
          <a:chOff x="0" y="0"/>
          <a:chExt cx="0" cy="0"/>
        </a:xfrm>
      </p:grpSpPr>
      <p:sp>
        <p:nvSpPr>
          <p:cNvPr id="221" name="Google Shape;221;p40"/>
          <p:cNvSpPr txBox="1">
            <a:spLocks noGrp="1"/>
          </p:cNvSpPr>
          <p:nvPr>
            <p:ph type="title"/>
          </p:nvPr>
        </p:nvSpPr>
        <p:spPr>
          <a:xfrm>
            <a:off x="554700" y="256994"/>
            <a:ext cx="5430922" cy="707515"/>
          </a:xfrm>
          <a:prstGeom prst="rect">
            <a:avLst/>
          </a:prstGeom>
        </p:spPr>
        <p:txBody>
          <a:bodyPr spcFirstLastPara="1" wrap="square" lIns="91425" tIns="91425" rIns="91425" bIns="91425" anchor="t" anchorCtr="0">
            <a:noAutofit/>
          </a:bodyPr>
          <a:lstStyle/>
          <a:p>
            <a:pPr algn="l"/>
            <a:r>
              <a:rPr lang="en-US" sz="2800">
                <a:highlight>
                  <a:srgbClr val="003A5D"/>
                </a:highlight>
                <a:latin typeface="Avenir Next LT Pro"/>
              </a:rPr>
              <a:t>Exploratory Data Analysis</a:t>
            </a:r>
            <a:endParaRPr lang="en-US" sz="2800">
              <a:highlight>
                <a:srgbClr val="003A5D"/>
              </a:highlight>
              <a:latin typeface="Avenir Next LT Pro" panose="020B0504020202020204" pitchFamily="34" charset="0"/>
            </a:endParaRPr>
          </a:p>
        </p:txBody>
      </p:sp>
      <p:grpSp>
        <p:nvGrpSpPr>
          <p:cNvPr id="10" name="Group 9">
            <a:extLst>
              <a:ext uri="{FF2B5EF4-FFF2-40B4-BE49-F238E27FC236}">
                <a16:creationId xmlns:a16="http://schemas.microsoft.com/office/drawing/2014/main" id="{0118A43C-4C9F-2876-F72E-1401FEF47BFB}"/>
              </a:ext>
            </a:extLst>
          </p:cNvPr>
          <p:cNvGrpSpPr/>
          <p:nvPr/>
        </p:nvGrpSpPr>
        <p:grpSpPr>
          <a:xfrm>
            <a:off x="0" y="4931856"/>
            <a:ext cx="9143999" cy="229743"/>
            <a:chOff x="855407" y="4791056"/>
            <a:chExt cx="12192000" cy="562004"/>
          </a:xfrm>
        </p:grpSpPr>
        <p:sp>
          <p:nvSpPr>
            <p:cNvPr id="6" name="Rectangle 5">
              <a:extLst>
                <a:ext uri="{FF2B5EF4-FFF2-40B4-BE49-F238E27FC236}">
                  <a16:creationId xmlns:a16="http://schemas.microsoft.com/office/drawing/2014/main" id="{6B9301EC-E661-79A1-06E2-6F2FBBE795C9}"/>
                </a:ext>
              </a:extLst>
            </p:cNvPr>
            <p:cNvSpPr/>
            <p:nvPr/>
          </p:nvSpPr>
          <p:spPr>
            <a:xfrm>
              <a:off x="855407" y="4791056"/>
              <a:ext cx="12192000" cy="9144"/>
            </a:xfrm>
            <a:prstGeom prst="rect">
              <a:avLst/>
            </a:prstGeom>
            <a:gradFill>
              <a:gsLst>
                <a:gs pos="0">
                  <a:srgbClr val="003A5D"/>
                </a:gs>
                <a:gs pos="74000">
                  <a:srgbClr val="AC9E6E"/>
                </a:gs>
                <a:gs pos="83000">
                  <a:srgbClr val="AC9E6E"/>
                </a:gs>
                <a:gs pos="100000">
                  <a:srgbClr val="AC9E6E"/>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latin typeface="Avenir Next LT Pro" panose="020B0504020202020204" pitchFamily="34" charset="0"/>
              </a:endParaRPr>
            </a:p>
          </p:txBody>
        </p:sp>
        <p:sp>
          <p:nvSpPr>
            <p:cNvPr id="7" name="Title 1">
              <a:extLst>
                <a:ext uri="{FF2B5EF4-FFF2-40B4-BE49-F238E27FC236}">
                  <a16:creationId xmlns:a16="http://schemas.microsoft.com/office/drawing/2014/main" id="{217438B9-83C6-D13E-1A88-C601676D2FD8}"/>
                </a:ext>
              </a:extLst>
            </p:cNvPr>
            <p:cNvSpPr txBox="1">
              <a:spLocks/>
            </p:cNvSpPr>
            <p:nvPr/>
          </p:nvSpPr>
          <p:spPr>
            <a:xfrm>
              <a:off x="1147636" y="4791056"/>
              <a:ext cx="2626171" cy="49905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85000"/>
                </a:lnSpc>
              </a:pPr>
              <a:r>
                <a:rPr lang="en-GB" altLang="en-US" sz="500">
                  <a:solidFill>
                    <a:schemeClr val="bg1">
                      <a:lumMod val="75000"/>
                    </a:schemeClr>
                  </a:solidFill>
                  <a:latin typeface="Avenir Next LT Pro" panose="020B0504020202020204" pitchFamily="34" charset="0"/>
                </a:rPr>
                <a:t>COMMERCIAL FLIGHT DELAYS PREDICTION</a:t>
              </a:r>
            </a:p>
          </p:txBody>
        </p:sp>
        <p:sp>
          <p:nvSpPr>
            <p:cNvPr id="8" name="Title 1">
              <a:extLst>
                <a:ext uri="{FF2B5EF4-FFF2-40B4-BE49-F238E27FC236}">
                  <a16:creationId xmlns:a16="http://schemas.microsoft.com/office/drawing/2014/main" id="{1FE8779A-1601-7837-3671-7020C4782F78}"/>
                </a:ext>
              </a:extLst>
            </p:cNvPr>
            <p:cNvSpPr txBox="1">
              <a:spLocks/>
            </p:cNvSpPr>
            <p:nvPr/>
          </p:nvSpPr>
          <p:spPr>
            <a:xfrm>
              <a:off x="5862612" y="4840295"/>
              <a:ext cx="2177592" cy="48991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85000"/>
                </a:lnSpc>
              </a:pPr>
              <a:r>
                <a:rPr lang="en-GB" altLang="en-US" sz="600">
                  <a:solidFill>
                    <a:schemeClr val="bg1">
                      <a:lumMod val="75000"/>
                    </a:schemeClr>
                  </a:solidFill>
                  <a:latin typeface="Avenir Next LT Pro" panose="020B0504020202020204" pitchFamily="34" charset="0"/>
                </a:rPr>
                <a:t>Intro to Data Science Group 5 Project</a:t>
              </a:r>
            </a:p>
          </p:txBody>
        </p:sp>
        <p:sp>
          <p:nvSpPr>
            <p:cNvPr id="9" name="Title 1">
              <a:extLst>
                <a:ext uri="{FF2B5EF4-FFF2-40B4-BE49-F238E27FC236}">
                  <a16:creationId xmlns:a16="http://schemas.microsoft.com/office/drawing/2014/main" id="{44F55808-9AE0-7307-9696-CD1DC7DEAAEE}"/>
                </a:ext>
              </a:extLst>
            </p:cNvPr>
            <p:cNvSpPr txBox="1">
              <a:spLocks/>
            </p:cNvSpPr>
            <p:nvPr/>
          </p:nvSpPr>
          <p:spPr>
            <a:xfrm>
              <a:off x="9999407" y="4840295"/>
              <a:ext cx="2755770" cy="51276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85000"/>
                </a:lnSpc>
              </a:pPr>
              <a:r>
                <a:rPr lang="en-GB" altLang="en-US" sz="600">
                  <a:solidFill>
                    <a:schemeClr val="bg1">
                      <a:lumMod val="75000"/>
                    </a:schemeClr>
                  </a:solidFill>
                  <a:latin typeface="Avenir Next LT Pro" panose="020B0504020202020204" pitchFamily="34" charset="0"/>
                </a:rPr>
                <a:t>– page </a:t>
              </a:r>
              <a:fld id="{74F4C61D-6FC0-47A7-A3FE-96E39AC03A03}" type="slidenum">
                <a:rPr lang="en-GB" altLang="en-US" sz="600" smtClean="0">
                  <a:solidFill>
                    <a:schemeClr val="bg1">
                      <a:lumMod val="75000"/>
                    </a:schemeClr>
                  </a:solidFill>
                  <a:latin typeface="Avenir Next LT Pro" panose="020B0504020202020204" pitchFamily="34" charset="0"/>
                </a:rPr>
                <a:t>15</a:t>
              </a:fld>
              <a:endParaRPr lang="en-GB" altLang="en-US" sz="600">
                <a:solidFill>
                  <a:schemeClr val="bg1">
                    <a:lumMod val="75000"/>
                  </a:schemeClr>
                </a:solidFill>
                <a:latin typeface="Avenir Next LT Pro" panose="020B0504020202020204" pitchFamily="34" charset="0"/>
              </a:endParaRPr>
            </a:p>
          </p:txBody>
        </p:sp>
      </p:grpSp>
      <p:pic>
        <p:nvPicPr>
          <p:cNvPr id="3" name="Picture 3" descr="Chart, histogram&#10;&#10;Description automatically generated">
            <a:extLst>
              <a:ext uri="{FF2B5EF4-FFF2-40B4-BE49-F238E27FC236}">
                <a16:creationId xmlns:a16="http://schemas.microsoft.com/office/drawing/2014/main" id="{DB933CC9-1C10-5135-D9C4-67088598C5BF}"/>
              </a:ext>
            </a:extLst>
          </p:cNvPr>
          <p:cNvPicPr>
            <a:picLocks noChangeAspect="1"/>
          </p:cNvPicPr>
          <p:nvPr/>
        </p:nvPicPr>
        <p:blipFill>
          <a:blip r:embed="rId3"/>
          <a:stretch>
            <a:fillRect/>
          </a:stretch>
        </p:blipFill>
        <p:spPr>
          <a:xfrm>
            <a:off x="655200" y="937279"/>
            <a:ext cx="8081201" cy="3764960"/>
          </a:xfrm>
          <a:prstGeom prst="rect">
            <a:avLst/>
          </a:prstGeom>
        </p:spPr>
      </p:pic>
    </p:spTree>
    <p:extLst>
      <p:ext uri="{BB962C8B-B14F-4D97-AF65-F5344CB8AC3E}">
        <p14:creationId xmlns:p14="http://schemas.microsoft.com/office/powerpoint/2010/main" val="2635545939"/>
      </p:ext>
    </p:extLst>
  </p:cSld>
  <p:clrMapOvr>
    <a:masterClrMapping/>
  </p:clrMapOvr>
  <mc:AlternateContent xmlns:mc="http://schemas.openxmlformats.org/markup-compatibility/2006">
    <mc:Choice xmlns:p14="http://schemas.microsoft.com/office/powerpoint/2010/main" Requires="p14">
      <p:transition spd="slow" p14:dur="2000">
        <p:pull/>
      </p:transition>
    </mc:Choice>
    <mc:Fallback>
      <p:transition spd="slow">
        <p:pull/>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0"/>
          <p:cNvSpPr txBox="1">
            <a:spLocks noGrp="1"/>
          </p:cNvSpPr>
          <p:nvPr>
            <p:ph type="title"/>
          </p:nvPr>
        </p:nvSpPr>
        <p:spPr>
          <a:xfrm>
            <a:off x="554700" y="256994"/>
            <a:ext cx="5430922" cy="707515"/>
          </a:xfrm>
          <a:prstGeom prst="rect">
            <a:avLst/>
          </a:prstGeom>
        </p:spPr>
        <p:txBody>
          <a:bodyPr spcFirstLastPara="1" wrap="square" lIns="91425" tIns="91425" rIns="91425" bIns="91425" anchor="t" anchorCtr="0">
            <a:noAutofit/>
          </a:bodyPr>
          <a:lstStyle/>
          <a:p>
            <a:pPr algn="l"/>
            <a:r>
              <a:rPr lang="en-US" sz="2800">
                <a:highlight>
                  <a:srgbClr val="003A5D"/>
                </a:highlight>
                <a:latin typeface="Avenir Next LT Pro"/>
              </a:rPr>
              <a:t>Exploratory Data Analysis</a:t>
            </a:r>
            <a:endParaRPr lang="en-US" sz="2800">
              <a:highlight>
                <a:srgbClr val="003A5D"/>
              </a:highlight>
              <a:latin typeface="Avenir Next LT Pro" panose="020B0504020202020204" pitchFamily="34" charset="0"/>
            </a:endParaRPr>
          </a:p>
        </p:txBody>
      </p:sp>
      <p:grpSp>
        <p:nvGrpSpPr>
          <p:cNvPr id="10" name="Group 9">
            <a:extLst>
              <a:ext uri="{FF2B5EF4-FFF2-40B4-BE49-F238E27FC236}">
                <a16:creationId xmlns:a16="http://schemas.microsoft.com/office/drawing/2014/main" id="{0118A43C-4C9F-2876-F72E-1401FEF47BFB}"/>
              </a:ext>
            </a:extLst>
          </p:cNvPr>
          <p:cNvGrpSpPr/>
          <p:nvPr/>
        </p:nvGrpSpPr>
        <p:grpSpPr>
          <a:xfrm>
            <a:off x="0" y="4931857"/>
            <a:ext cx="9143999" cy="220401"/>
            <a:chOff x="855407" y="4791056"/>
            <a:chExt cx="12192000" cy="539151"/>
          </a:xfrm>
        </p:grpSpPr>
        <p:sp>
          <p:nvSpPr>
            <p:cNvPr id="6" name="Rectangle 5">
              <a:extLst>
                <a:ext uri="{FF2B5EF4-FFF2-40B4-BE49-F238E27FC236}">
                  <a16:creationId xmlns:a16="http://schemas.microsoft.com/office/drawing/2014/main" id="{6B9301EC-E661-79A1-06E2-6F2FBBE795C9}"/>
                </a:ext>
              </a:extLst>
            </p:cNvPr>
            <p:cNvSpPr/>
            <p:nvPr/>
          </p:nvSpPr>
          <p:spPr>
            <a:xfrm>
              <a:off x="855407" y="4791056"/>
              <a:ext cx="12192000" cy="9144"/>
            </a:xfrm>
            <a:prstGeom prst="rect">
              <a:avLst/>
            </a:prstGeom>
            <a:gradFill>
              <a:gsLst>
                <a:gs pos="0">
                  <a:srgbClr val="003A5D"/>
                </a:gs>
                <a:gs pos="74000">
                  <a:srgbClr val="AC9E6E"/>
                </a:gs>
                <a:gs pos="83000">
                  <a:srgbClr val="AC9E6E"/>
                </a:gs>
                <a:gs pos="100000">
                  <a:srgbClr val="AC9E6E"/>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latin typeface="Avenir Next LT Pro" panose="020B0504020202020204" pitchFamily="34" charset="0"/>
              </a:endParaRPr>
            </a:p>
          </p:txBody>
        </p:sp>
        <p:sp>
          <p:nvSpPr>
            <p:cNvPr id="7" name="Title 1">
              <a:extLst>
                <a:ext uri="{FF2B5EF4-FFF2-40B4-BE49-F238E27FC236}">
                  <a16:creationId xmlns:a16="http://schemas.microsoft.com/office/drawing/2014/main" id="{217438B9-83C6-D13E-1A88-C601676D2FD8}"/>
                </a:ext>
              </a:extLst>
            </p:cNvPr>
            <p:cNvSpPr txBox="1">
              <a:spLocks/>
            </p:cNvSpPr>
            <p:nvPr/>
          </p:nvSpPr>
          <p:spPr>
            <a:xfrm>
              <a:off x="1147636" y="4791056"/>
              <a:ext cx="2626171" cy="49905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85000"/>
                </a:lnSpc>
              </a:pPr>
              <a:r>
                <a:rPr lang="en-GB" altLang="en-US" sz="500">
                  <a:solidFill>
                    <a:schemeClr val="bg1">
                      <a:lumMod val="75000"/>
                    </a:schemeClr>
                  </a:solidFill>
                  <a:latin typeface="Avenir Next LT Pro" panose="020B0504020202020204" pitchFamily="34" charset="0"/>
                </a:rPr>
                <a:t>COMMERCIAL FLIGHT DELAYS PREDICTION</a:t>
              </a:r>
            </a:p>
          </p:txBody>
        </p:sp>
        <p:sp>
          <p:nvSpPr>
            <p:cNvPr id="8" name="Title 1">
              <a:extLst>
                <a:ext uri="{FF2B5EF4-FFF2-40B4-BE49-F238E27FC236}">
                  <a16:creationId xmlns:a16="http://schemas.microsoft.com/office/drawing/2014/main" id="{1FE8779A-1601-7837-3671-7020C4782F78}"/>
                </a:ext>
              </a:extLst>
            </p:cNvPr>
            <p:cNvSpPr txBox="1">
              <a:spLocks/>
            </p:cNvSpPr>
            <p:nvPr/>
          </p:nvSpPr>
          <p:spPr>
            <a:xfrm>
              <a:off x="5862612" y="4840295"/>
              <a:ext cx="2177592" cy="48991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85000"/>
                </a:lnSpc>
              </a:pPr>
              <a:r>
                <a:rPr lang="en-GB" altLang="en-US" sz="600">
                  <a:solidFill>
                    <a:schemeClr val="bg1">
                      <a:lumMod val="75000"/>
                    </a:schemeClr>
                  </a:solidFill>
                  <a:latin typeface="Avenir Next LT Pro" panose="020B0504020202020204" pitchFamily="34" charset="0"/>
                </a:rPr>
                <a:t>Intro to Data Science Group 5 Project</a:t>
              </a:r>
            </a:p>
          </p:txBody>
        </p:sp>
        <p:sp>
          <p:nvSpPr>
            <p:cNvPr id="9" name="Title 1">
              <a:extLst>
                <a:ext uri="{FF2B5EF4-FFF2-40B4-BE49-F238E27FC236}">
                  <a16:creationId xmlns:a16="http://schemas.microsoft.com/office/drawing/2014/main" id="{44F55808-9AE0-7307-9696-CD1DC7DEAAEE}"/>
                </a:ext>
              </a:extLst>
            </p:cNvPr>
            <p:cNvSpPr txBox="1">
              <a:spLocks/>
            </p:cNvSpPr>
            <p:nvPr/>
          </p:nvSpPr>
          <p:spPr>
            <a:xfrm>
              <a:off x="9999407" y="4840295"/>
              <a:ext cx="2755770" cy="48991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85000"/>
                </a:lnSpc>
              </a:pPr>
              <a:r>
                <a:rPr lang="en-GB" altLang="en-US" sz="600">
                  <a:solidFill>
                    <a:schemeClr val="bg1">
                      <a:lumMod val="75000"/>
                    </a:schemeClr>
                  </a:solidFill>
                  <a:latin typeface="Avenir Next LT Pro" panose="020B0504020202020204" pitchFamily="34" charset="0"/>
                </a:rPr>
                <a:t>– page </a:t>
              </a:r>
              <a:fld id="{74F4C61D-6FC0-47A7-A3FE-96E39AC03A03}" type="slidenum">
                <a:rPr lang="en-GB" altLang="en-US" sz="600" smtClean="0">
                  <a:solidFill>
                    <a:schemeClr val="bg1">
                      <a:lumMod val="75000"/>
                    </a:schemeClr>
                  </a:solidFill>
                  <a:latin typeface="Avenir Next LT Pro" panose="020B0504020202020204" pitchFamily="34" charset="0"/>
                </a:rPr>
                <a:t>16</a:t>
              </a:fld>
              <a:endParaRPr lang="en-GB" altLang="en-US" sz="600">
                <a:solidFill>
                  <a:schemeClr val="bg1">
                    <a:lumMod val="75000"/>
                  </a:schemeClr>
                </a:solidFill>
                <a:latin typeface="Avenir Next LT Pro" panose="020B0504020202020204" pitchFamily="34" charset="0"/>
              </a:endParaRPr>
            </a:p>
          </p:txBody>
        </p:sp>
      </p:grpSp>
      <p:sp>
        <p:nvSpPr>
          <p:cNvPr id="14" name="TextBox 13">
            <a:extLst>
              <a:ext uri="{FF2B5EF4-FFF2-40B4-BE49-F238E27FC236}">
                <a16:creationId xmlns:a16="http://schemas.microsoft.com/office/drawing/2014/main" id="{B7C68BAF-C1BE-72CC-69C5-F99F8774088E}"/>
              </a:ext>
            </a:extLst>
          </p:cNvPr>
          <p:cNvSpPr txBox="1"/>
          <p:nvPr/>
        </p:nvSpPr>
        <p:spPr>
          <a:xfrm>
            <a:off x="554700" y="860730"/>
            <a:ext cx="5694900" cy="307777"/>
          </a:xfrm>
          <a:prstGeom prst="rect">
            <a:avLst/>
          </a:prstGeom>
          <a:noFill/>
        </p:spPr>
        <p:txBody>
          <a:bodyPr wrap="square" lIns="91440" tIns="45720" rIns="91440" bIns="45720" anchor="t">
            <a:spAutoFit/>
          </a:bodyPr>
          <a:lstStyle/>
          <a:p>
            <a:r>
              <a:rPr lang="en-US">
                <a:latin typeface="Avenir Next LT Pro"/>
              </a:rPr>
              <a:t>1B. Looking at Airlines Quality in terms of 'Coverage'</a:t>
            </a:r>
            <a:endParaRPr lang="en-US">
              <a:latin typeface="Avenir Next LT Pro" panose="020B0504020202020204" pitchFamily="34" charset="0"/>
            </a:endParaRPr>
          </a:p>
        </p:txBody>
      </p:sp>
      <p:pic>
        <p:nvPicPr>
          <p:cNvPr id="3" name="Picture 3" descr="Chart, histogram&#10;&#10;Description automatically generated">
            <a:extLst>
              <a:ext uri="{FF2B5EF4-FFF2-40B4-BE49-F238E27FC236}">
                <a16:creationId xmlns:a16="http://schemas.microsoft.com/office/drawing/2014/main" id="{8D8604B0-77DF-E607-FD2F-C4F63EBF9C5F}"/>
              </a:ext>
            </a:extLst>
          </p:cNvPr>
          <p:cNvPicPr>
            <a:picLocks noChangeAspect="1"/>
          </p:cNvPicPr>
          <p:nvPr/>
        </p:nvPicPr>
        <p:blipFill>
          <a:blip r:embed="rId3"/>
          <a:stretch>
            <a:fillRect/>
          </a:stretch>
        </p:blipFill>
        <p:spPr>
          <a:xfrm>
            <a:off x="640799" y="1163916"/>
            <a:ext cx="7848001" cy="3656744"/>
          </a:xfrm>
          <a:prstGeom prst="rect">
            <a:avLst/>
          </a:prstGeom>
        </p:spPr>
      </p:pic>
    </p:spTree>
    <p:extLst>
      <p:ext uri="{BB962C8B-B14F-4D97-AF65-F5344CB8AC3E}">
        <p14:creationId xmlns:p14="http://schemas.microsoft.com/office/powerpoint/2010/main" val="3761682659"/>
      </p:ext>
    </p:extLst>
  </p:cSld>
  <p:clrMapOvr>
    <a:masterClrMapping/>
  </p:clrMapOvr>
  <mc:AlternateContent xmlns:mc="http://schemas.openxmlformats.org/markup-compatibility/2006">
    <mc:Choice xmlns:p14="http://schemas.microsoft.com/office/powerpoint/2010/main" Requires="p14">
      <p:transition spd="slow" p14:dur="2000">
        <p:pull/>
      </p:transition>
    </mc:Choice>
    <mc:Fallback>
      <p:transition spd="slow">
        <p:pull/>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0"/>
          <p:cNvSpPr txBox="1">
            <a:spLocks noGrp="1"/>
          </p:cNvSpPr>
          <p:nvPr>
            <p:ph type="title"/>
          </p:nvPr>
        </p:nvSpPr>
        <p:spPr>
          <a:xfrm>
            <a:off x="554700" y="256994"/>
            <a:ext cx="5430922" cy="707515"/>
          </a:xfrm>
          <a:prstGeom prst="rect">
            <a:avLst/>
          </a:prstGeom>
        </p:spPr>
        <p:txBody>
          <a:bodyPr spcFirstLastPara="1" wrap="square" lIns="91425" tIns="91425" rIns="91425" bIns="91425" anchor="t" anchorCtr="0">
            <a:noAutofit/>
          </a:bodyPr>
          <a:lstStyle/>
          <a:p>
            <a:pPr algn="l"/>
            <a:r>
              <a:rPr lang="en-US" sz="2800">
                <a:highlight>
                  <a:srgbClr val="003A5D"/>
                </a:highlight>
                <a:latin typeface="Avenir Next LT Pro"/>
              </a:rPr>
              <a:t>Exploratory Data Analysis</a:t>
            </a:r>
            <a:endParaRPr lang="en-US" sz="2800">
              <a:highlight>
                <a:srgbClr val="003A5D"/>
              </a:highlight>
              <a:latin typeface="Avenir Next LT Pro" panose="020B0504020202020204" pitchFamily="34" charset="0"/>
            </a:endParaRPr>
          </a:p>
        </p:txBody>
      </p:sp>
      <p:grpSp>
        <p:nvGrpSpPr>
          <p:cNvPr id="10" name="Group 9">
            <a:extLst>
              <a:ext uri="{FF2B5EF4-FFF2-40B4-BE49-F238E27FC236}">
                <a16:creationId xmlns:a16="http://schemas.microsoft.com/office/drawing/2014/main" id="{0118A43C-4C9F-2876-F72E-1401FEF47BFB}"/>
              </a:ext>
            </a:extLst>
          </p:cNvPr>
          <p:cNvGrpSpPr/>
          <p:nvPr/>
        </p:nvGrpSpPr>
        <p:grpSpPr>
          <a:xfrm>
            <a:off x="0" y="4931857"/>
            <a:ext cx="9143999" cy="220401"/>
            <a:chOff x="855407" y="4791056"/>
            <a:chExt cx="12192000" cy="539151"/>
          </a:xfrm>
        </p:grpSpPr>
        <p:sp>
          <p:nvSpPr>
            <p:cNvPr id="6" name="Rectangle 5">
              <a:extLst>
                <a:ext uri="{FF2B5EF4-FFF2-40B4-BE49-F238E27FC236}">
                  <a16:creationId xmlns:a16="http://schemas.microsoft.com/office/drawing/2014/main" id="{6B9301EC-E661-79A1-06E2-6F2FBBE795C9}"/>
                </a:ext>
              </a:extLst>
            </p:cNvPr>
            <p:cNvSpPr/>
            <p:nvPr/>
          </p:nvSpPr>
          <p:spPr>
            <a:xfrm>
              <a:off x="855407" y="4791056"/>
              <a:ext cx="12192000" cy="9144"/>
            </a:xfrm>
            <a:prstGeom prst="rect">
              <a:avLst/>
            </a:prstGeom>
            <a:gradFill>
              <a:gsLst>
                <a:gs pos="0">
                  <a:srgbClr val="003A5D"/>
                </a:gs>
                <a:gs pos="74000">
                  <a:srgbClr val="AC9E6E"/>
                </a:gs>
                <a:gs pos="83000">
                  <a:srgbClr val="AC9E6E"/>
                </a:gs>
                <a:gs pos="100000">
                  <a:srgbClr val="AC9E6E"/>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latin typeface="Avenir Next LT Pro" panose="020B0504020202020204" pitchFamily="34" charset="0"/>
              </a:endParaRPr>
            </a:p>
          </p:txBody>
        </p:sp>
        <p:sp>
          <p:nvSpPr>
            <p:cNvPr id="7" name="Title 1">
              <a:extLst>
                <a:ext uri="{FF2B5EF4-FFF2-40B4-BE49-F238E27FC236}">
                  <a16:creationId xmlns:a16="http://schemas.microsoft.com/office/drawing/2014/main" id="{217438B9-83C6-D13E-1A88-C601676D2FD8}"/>
                </a:ext>
              </a:extLst>
            </p:cNvPr>
            <p:cNvSpPr txBox="1">
              <a:spLocks/>
            </p:cNvSpPr>
            <p:nvPr/>
          </p:nvSpPr>
          <p:spPr>
            <a:xfrm>
              <a:off x="1147636" y="4791056"/>
              <a:ext cx="2626171" cy="49905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85000"/>
                </a:lnSpc>
              </a:pPr>
              <a:r>
                <a:rPr lang="en-GB" altLang="en-US" sz="500">
                  <a:solidFill>
                    <a:schemeClr val="bg1">
                      <a:lumMod val="75000"/>
                    </a:schemeClr>
                  </a:solidFill>
                  <a:latin typeface="Avenir Next LT Pro" panose="020B0504020202020204" pitchFamily="34" charset="0"/>
                </a:rPr>
                <a:t>COMMERCIAL FLIGHT DELAYS PREDICTION</a:t>
              </a:r>
            </a:p>
          </p:txBody>
        </p:sp>
        <p:sp>
          <p:nvSpPr>
            <p:cNvPr id="8" name="Title 1">
              <a:extLst>
                <a:ext uri="{FF2B5EF4-FFF2-40B4-BE49-F238E27FC236}">
                  <a16:creationId xmlns:a16="http://schemas.microsoft.com/office/drawing/2014/main" id="{1FE8779A-1601-7837-3671-7020C4782F78}"/>
                </a:ext>
              </a:extLst>
            </p:cNvPr>
            <p:cNvSpPr txBox="1">
              <a:spLocks/>
            </p:cNvSpPr>
            <p:nvPr/>
          </p:nvSpPr>
          <p:spPr>
            <a:xfrm>
              <a:off x="5862612" y="4840295"/>
              <a:ext cx="2177592" cy="48991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85000"/>
                </a:lnSpc>
              </a:pPr>
              <a:r>
                <a:rPr lang="en-GB" altLang="en-US" sz="600">
                  <a:solidFill>
                    <a:schemeClr val="bg1">
                      <a:lumMod val="75000"/>
                    </a:schemeClr>
                  </a:solidFill>
                  <a:latin typeface="Avenir Next LT Pro" panose="020B0504020202020204" pitchFamily="34" charset="0"/>
                </a:rPr>
                <a:t>Intro to Data Science Group 5 Project</a:t>
              </a:r>
            </a:p>
          </p:txBody>
        </p:sp>
        <p:sp>
          <p:nvSpPr>
            <p:cNvPr id="9" name="Title 1">
              <a:extLst>
                <a:ext uri="{FF2B5EF4-FFF2-40B4-BE49-F238E27FC236}">
                  <a16:creationId xmlns:a16="http://schemas.microsoft.com/office/drawing/2014/main" id="{44F55808-9AE0-7307-9696-CD1DC7DEAAEE}"/>
                </a:ext>
              </a:extLst>
            </p:cNvPr>
            <p:cNvSpPr txBox="1">
              <a:spLocks/>
            </p:cNvSpPr>
            <p:nvPr/>
          </p:nvSpPr>
          <p:spPr>
            <a:xfrm>
              <a:off x="9999407" y="4840295"/>
              <a:ext cx="2755770" cy="46810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85000"/>
                </a:lnSpc>
              </a:pPr>
              <a:r>
                <a:rPr lang="en-GB" altLang="en-US" sz="600">
                  <a:solidFill>
                    <a:schemeClr val="bg1">
                      <a:lumMod val="75000"/>
                    </a:schemeClr>
                  </a:solidFill>
                  <a:latin typeface="Avenir Next LT Pro" panose="020B0504020202020204" pitchFamily="34" charset="0"/>
                </a:rPr>
                <a:t>– page </a:t>
              </a:r>
              <a:fld id="{74F4C61D-6FC0-47A7-A3FE-96E39AC03A03}" type="slidenum">
                <a:rPr lang="en-GB" altLang="en-US" sz="600" smtClean="0">
                  <a:solidFill>
                    <a:schemeClr val="bg1">
                      <a:lumMod val="75000"/>
                    </a:schemeClr>
                  </a:solidFill>
                  <a:latin typeface="Avenir Next LT Pro" panose="020B0504020202020204" pitchFamily="34" charset="0"/>
                </a:rPr>
                <a:t>17</a:t>
              </a:fld>
              <a:endParaRPr lang="en-GB" altLang="en-US" sz="600">
                <a:solidFill>
                  <a:schemeClr val="bg1">
                    <a:lumMod val="75000"/>
                  </a:schemeClr>
                </a:solidFill>
                <a:latin typeface="Avenir Next LT Pro" panose="020B0504020202020204" pitchFamily="34" charset="0"/>
              </a:endParaRPr>
            </a:p>
          </p:txBody>
        </p:sp>
      </p:grpSp>
      <p:sp>
        <p:nvSpPr>
          <p:cNvPr id="14" name="TextBox 13">
            <a:extLst>
              <a:ext uri="{FF2B5EF4-FFF2-40B4-BE49-F238E27FC236}">
                <a16:creationId xmlns:a16="http://schemas.microsoft.com/office/drawing/2014/main" id="{B7C68BAF-C1BE-72CC-69C5-F99F8774088E}"/>
              </a:ext>
            </a:extLst>
          </p:cNvPr>
          <p:cNvSpPr txBox="1"/>
          <p:nvPr/>
        </p:nvSpPr>
        <p:spPr>
          <a:xfrm>
            <a:off x="554700" y="856120"/>
            <a:ext cx="5694900" cy="307777"/>
          </a:xfrm>
          <a:prstGeom prst="rect">
            <a:avLst/>
          </a:prstGeom>
          <a:noFill/>
        </p:spPr>
        <p:txBody>
          <a:bodyPr wrap="square" lIns="91440" tIns="45720" rIns="91440" bIns="45720" anchor="t">
            <a:spAutoFit/>
          </a:bodyPr>
          <a:lstStyle/>
          <a:p>
            <a:r>
              <a:rPr lang="en-US">
                <a:latin typeface="Avenir Next LT Pro"/>
              </a:rPr>
              <a:t>2. Best and Worst Months to travel, proportions</a:t>
            </a:r>
            <a:endParaRPr lang="en-US">
              <a:latin typeface="Avenir Next LT Pro" panose="020B0504020202020204" pitchFamily="34" charset="0"/>
            </a:endParaRPr>
          </a:p>
        </p:txBody>
      </p:sp>
      <p:pic>
        <p:nvPicPr>
          <p:cNvPr id="2" name="Picture 3" descr="Chart, bar chart, histogram&#10;&#10;Description automatically generated">
            <a:extLst>
              <a:ext uri="{FF2B5EF4-FFF2-40B4-BE49-F238E27FC236}">
                <a16:creationId xmlns:a16="http://schemas.microsoft.com/office/drawing/2014/main" id="{F8709BD2-F515-DFCA-A4F3-08B763CD2865}"/>
              </a:ext>
            </a:extLst>
          </p:cNvPr>
          <p:cNvPicPr>
            <a:picLocks noChangeAspect="1"/>
          </p:cNvPicPr>
          <p:nvPr/>
        </p:nvPicPr>
        <p:blipFill>
          <a:blip r:embed="rId3"/>
          <a:stretch>
            <a:fillRect/>
          </a:stretch>
        </p:blipFill>
        <p:spPr>
          <a:xfrm>
            <a:off x="655199" y="1163897"/>
            <a:ext cx="7034401" cy="3544615"/>
          </a:xfrm>
          <a:prstGeom prst="rect">
            <a:avLst/>
          </a:prstGeom>
        </p:spPr>
      </p:pic>
    </p:spTree>
    <p:extLst>
      <p:ext uri="{BB962C8B-B14F-4D97-AF65-F5344CB8AC3E}">
        <p14:creationId xmlns:p14="http://schemas.microsoft.com/office/powerpoint/2010/main" val="3953577565"/>
      </p:ext>
    </p:extLst>
  </p:cSld>
  <p:clrMapOvr>
    <a:masterClrMapping/>
  </p:clrMapOvr>
  <mc:AlternateContent xmlns:mc="http://schemas.openxmlformats.org/markup-compatibility/2006">
    <mc:Choice xmlns:p14="http://schemas.microsoft.com/office/powerpoint/2010/main" Requires="p14">
      <p:transition spd="slow" p14:dur="2000">
        <p:pull/>
      </p:transition>
    </mc:Choice>
    <mc:Fallback>
      <p:transition spd="slow">
        <p:pull/>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0"/>
          <p:cNvSpPr txBox="1">
            <a:spLocks noGrp="1"/>
          </p:cNvSpPr>
          <p:nvPr>
            <p:ph type="title"/>
          </p:nvPr>
        </p:nvSpPr>
        <p:spPr>
          <a:xfrm>
            <a:off x="554700" y="256994"/>
            <a:ext cx="5430922" cy="707515"/>
          </a:xfrm>
          <a:prstGeom prst="rect">
            <a:avLst/>
          </a:prstGeom>
        </p:spPr>
        <p:txBody>
          <a:bodyPr spcFirstLastPara="1" wrap="square" lIns="91425" tIns="91425" rIns="91425" bIns="91425" anchor="t" anchorCtr="0">
            <a:noAutofit/>
          </a:bodyPr>
          <a:lstStyle/>
          <a:p>
            <a:pPr algn="l"/>
            <a:r>
              <a:rPr lang="en-US" sz="2800">
                <a:highlight>
                  <a:srgbClr val="003A5D"/>
                </a:highlight>
                <a:latin typeface="Avenir Next LT Pro"/>
              </a:rPr>
              <a:t>Exploratory Data Analysis</a:t>
            </a:r>
            <a:endParaRPr lang="en-US" sz="2800">
              <a:highlight>
                <a:srgbClr val="003A5D"/>
              </a:highlight>
              <a:latin typeface="Avenir Next LT Pro" panose="020B0504020202020204" pitchFamily="34" charset="0"/>
            </a:endParaRPr>
          </a:p>
        </p:txBody>
      </p:sp>
      <p:grpSp>
        <p:nvGrpSpPr>
          <p:cNvPr id="10" name="Group 9">
            <a:extLst>
              <a:ext uri="{FF2B5EF4-FFF2-40B4-BE49-F238E27FC236}">
                <a16:creationId xmlns:a16="http://schemas.microsoft.com/office/drawing/2014/main" id="{0118A43C-4C9F-2876-F72E-1401FEF47BFB}"/>
              </a:ext>
            </a:extLst>
          </p:cNvPr>
          <p:cNvGrpSpPr/>
          <p:nvPr/>
        </p:nvGrpSpPr>
        <p:grpSpPr>
          <a:xfrm>
            <a:off x="0" y="4931857"/>
            <a:ext cx="9143999" cy="220401"/>
            <a:chOff x="855407" y="4791056"/>
            <a:chExt cx="12192000" cy="539151"/>
          </a:xfrm>
        </p:grpSpPr>
        <p:sp>
          <p:nvSpPr>
            <p:cNvPr id="6" name="Rectangle 5">
              <a:extLst>
                <a:ext uri="{FF2B5EF4-FFF2-40B4-BE49-F238E27FC236}">
                  <a16:creationId xmlns:a16="http://schemas.microsoft.com/office/drawing/2014/main" id="{6B9301EC-E661-79A1-06E2-6F2FBBE795C9}"/>
                </a:ext>
              </a:extLst>
            </p:cNvPr>
            <p:cNvSpPr/>
            <p:nvPr/>
          </p:nvSpPr>
          <p:spPr>
            <a:xfrm>
              <a:off x="855407" y="4791056"/>
              <a:ext cx="12192000" cy="9144"/>
            </a:xfrm>
            <a:prstGeom prst="rect">
              <a:avLst/>
            </a:prstGeom>
            <a:gradFill>
              <a:gsLst>
                <a:gs pos="0">
                  <a:srgbClr val="003A5D"/>
                </a:gs>
                <a:gs pos="74000">
                  <a:srgbClr val="AC9E6E"/>
                </a:gs>
                <a:gs pos="83000">
                  <a:srgbClr val="AC9E6E"/>
                </a:gs>
                <a:gs pos="100000">
                  <a:srgbClr val="AC9E6E"/>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latin typeface="Avenir Next LT Pro" panose="020B0504020202020204" pitchFamily="34" charset="0"/>
              </a:endParaRPr>
            </a:p>
          </p:txBody>
        </p:sp>
        <p:sp>
          <p:nvSpPr>
            <p:cNvPr id="7" name="Title 1">
              <a:extLst>
                <a:ext uri="{FF2B5EF4-FFF2-40B4-BE49-F238E27FC236}">
                  <a16:creationId xmlns:a16="http://schemas.microsoft.com/office/drawing/2014/main" id="{217438B9-83C6-D13E-1A88-C601676D2FD8}"/>
                </a:ext>
              </a:extLst>
            </p:cNvPr>
            <p:cNvSpPr txBox="1">
              <a:spLocks/>
            </p:cNvSpPr>
            <p:nvPr/>
          </p:nvSpPr>
          <p:spPr>
            <a:xfrm>
              <a:off x="1147636" y="4791056"/>
              <a:ext cx="2626171" cy="49905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85000"/>
                </a:lnSpc>
              </a:pPr>
              <a:r>
                <a:rPr lang="en-GB" altLang="en-US" sz="500">
                  <a:solidFill>
                    <a:schemeClr val="bg1">
                      <a:lumMod val="75000"/>
                    </a:schemeClr>
                  </a:solidFill>
                  <a:latin typeface="Avenir Next LT Pro" panose="020B0504020202020204" pitchFamily="34" charset="0"/>
                </a:rPr>
                <a:t>COMMERCIAL FLIGHT DELAYS PREDICTION</a:t>
              </a:r>
            </a:p>
          </p:txBody>
        </p:sp>
        <p:sp>
          <p:nvSpPr>
            <p:cNvPr id="8" name="Title 1">
              <a:extLst>
                <a:ext uri="{FF2B5EF4-FFF2-40B4-BE49-F238E27FC236}">
                  <a16:creationId xmlns:a16="http://schemas.microsoft.com/office/drawing/2014/main" id="{1FE8779A-1601-7837-3671-7020C4782F78}"/>
                </a:ext>
              </a:extLst>
            </p:cNvPr>
            <p:cNvSpPr txBox="1">
              <a:spLocks/>
            </p:cNvSpPr>
            <p:nvPr/>
          </p:nvSpPr>
          <p:spPr>
            <a:xfrm>
              <a:off x="5862612" y="4840295"/>
              <a:ext cx="2177592" cy="48991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85000"/>
                </a:lnSpc>
              </a:pPr>
              <a:r>
                <a:rPr lang="en-GB" altLang="en-US" sz="600">
                  <a:solidFill>
                    <a:schemeClr val="bg1">
                      <a:lumMod val="75000"/>
                    </a:schemeClr>
                  </a:solidFill>
                  <a:latin typeface="Avenir Next LT Pro" panose="020B0504020202020204" pitchFamily="34" charset="0"/>
                </a:rPr>
                <a:t>Intro to Data Science Group 5 Project</a:t>
              </a:r>
            </a:p>
          </p:txBody>
        </p:sp>
        <p:sp>
          <p:nvSpPr>
            <p:cNvPr id="9" name="Title 1">
              <a:extLst>
                <a:ext uri="{FF2B5EF4-FFF2-40B4-BE49-F238E27FC236}">
                  <a16:creationId xmlns:a16="http://schemas.microsoft.com/office/drawing/2014/main" id="{44F55808-9AE0-7307-9696-CD1DC7DEAAEE}"/>
                </a:ext>
              </a:extLst>
            </p:cNvPr>
            <p:cNvSpPr txBox="1">
              <a:spLocks/>
            </p:cNvSpPr>
            <p:nvPr/>
          </p:nvSpPr>
          <p:spPr>
            <a:xfrm>
              <a:off x="9999407" y="4840295"/>
              <a:ext cx="2755770" cy="44067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85000"/>
                </a:lnSpc>
              </a:pPr>
              <a:r>
                <a:rPr lang="en-GB" altLang="en-US" sz="600">
                  <a:solidFill>
                    <a:schemeClr val="bg1">
                      <a:lumMod val="75000"/>
                    </a:schemeClr>
                  </a:solidFill>
                  <a:latin typeface="Avenir Next LT Pro" panose="020B0504020202020204" pitchFamily="34" charset="0"/>
                </a:rPr>
                <a:t>– page </a:t>
              </a:r>
              <a:fld id="{74F4C61D-6FC0-47A7-A3FE-96E39AC03A03}" type="slidenum">
                <a:rPr lang="en-GB" altLang="en-US" sz="600" smtClean="0">
                  <a:solidFill>
                    <a:schemeClr val="bg1">
                      <a:lumMod val="75000"/>
                    </a:schemeClr>
                  </a:solidFill>
                  <a:latin typeface="Avenir Next LT Pro" panose="020B0504020202020204" pitchFamily="34" charset="0"/>
                </a:rPr>
                <a:t>18</a:t>
              </a:fld>
              <a:endParaRPr lang="en-GB" altLang="en-US" sz="600">
                <a:solidFill>
                  <a:schemeClr val="bg1">
                    <a:lumMod val="75000"/>
                  </a:schemeClr>
                </a:solidFill>
                <a:latin typeface="Avenir Next LT Pro" panose="020B0504020202020204" pitchFamily="34" charset="0"/>
              </a:endParaRPr>
            </a:p>
          </p:txBody>
        </p:sp>
      </p:grpSp>
      <p:sp>
        <p:nvSpPr>
          <p:cNvPr id="14" name="TextBox 13">
            <a:extLst>
              <a:ext uri="{FF2B5EF4-FFF2-40B4-BE49-F238E27FC236}">
                <a16:creationId xmlns:a16="http://schemas.microsoft.com/office/drawing/2014/main" id="{B7C68BAF-C1BE-72CC-69C5-F99F8774088E}"/>
              </a:ext>
            </a:extLst>
          </p:cNvPr>
          <p:cNvSpPr txBox="1"/>
          <p:nvPr/>
        </p:nvSpPr>
        <p:spPr>
          <a:xfrm>
            <a:off x="554700" y="860730"/>
            <a:ext cx="5694900" cy="307777"/>
          </a:xfrm>
          <a:prstGeom prst="rect">
            <a:avLst/>
          </a:prstGeom>
          <a:noFill/>
        </p:spPr>
        <p:txBody>
          <a:bodyPr wrap="square" lIns="91440" tIns="45720" rIns="91440" bIns="45720" anchor="t">
            <a:spAutoFit/>
          </a:bodyPr>
          <a:lstStyle/>
          <a:p>
            <a:r>
              <a:rPr lang="en-US">
                <a:latin typeface="Avenir Next LT Pro"/>
              </a:rPr>
              <a:t>3.  Best and Worst Day of the Week to travel, proportions</a:t>
            </a:r>
            <a:endParaRPr lang="en-US">
              <a:latin typeface="Avenir Next LT Pro" panose="020B0504020202020204" pitchFamily="34" charset="0"/>
            </a:endParaRPr>
          </a:p>
        </p:txBody>
      </p:sp>
      <p:pic>
        <p:nvPicPr>
          <p:cNvPr id="3" name="Picture 3" descr="Graphical user interface, application&#10;&#10;Description automatically generated">
            <a:extLst>
              <a:ext uri="{FF2B5EF4-FFF2-40B4-BE49-F238E27FC236}">
                <a16:creationId xmlns:a16="http://schemas.microsoft.com/office/drawing/2014/main" id="{39476428-3214-EDA9-0D09-CA6345B5CBA6}"/>
              </a:ext>
            </a:extLst>
          </p:cNvPr>
          <p:cNvPicPr>
            <a:picLocks noChangeAspect="1"/>
          </p:cNvPicPr>
          <p:nvPr/>
        </p:nvPicPr>
        <p:blipFill>
          <a:blip r:embed="rId3"/>
          <a:stretch>
            <a:fillRect/>
          </a:stretch>
        </p:blipFill>
        <p:spPr>
          <a:xfrm>
            <a:off x="648001" y="1184899"/>
            <a:ext cx="6105600" cy="3345854"/>
          </a:xfrm>
          <a:prstGeom prst="rect">
            <a:avLst/>
          </a:prstGeom>
        </p:spPr>
      </p:pic>
    </p:spTree>
    <p:extLst>
      <p:ext uri="{BB962C8B-B14F-4D97-AF65-F5344CB8AC3E}">
        <p14:creationId xmlns:p14="http://schemas.microsoft.com/office/powerpoint/2010/main" val="3848927734"/>
      </p:ext>
    </p:extLst>
  </p:cSld>
  <p:clrMapOvr>
    <a:masterClrMapping/>
  </p:clrMapOvr>
  <mc:AlternateContent xmlns:mc="http://schemas.openxmlformats.org/markup-compatibility/2006">
    <mc:Choice xmlns:p14="http://schemas.microsoft.com/office/powerpoint/2010/main" Requires="p14">
      <p:transition spd="slow" p14:dur="2000">
        <p:pull/>
      </p:transition>
    </mc:Choice>
    <mc:Fallback>
      <p:transition spd="slow">
        <p:pull/>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0"/>
          <p:cNvSpPr txBox="1">
            <a:spLocks noGrp="1"/>
          </p:cNvSpPr>
          <p:nvPr>
            <p:ph type="title"/>
          </p:nvPr>
        </p:nvSpPr>
        <p:spPr>
          <a:xfrm>
            <a:off x="554700" y="256994"/>
            <a:ext cx="5430922" cy="707515"/>
          </a:xfrm>
          <a:prstGeom prst="rect">
            <a:avLst/>
          </a:prstGeom>
        </p:spPr>
        <p:txBody>
          <a:bodyPr spcFirstLastPara="1" wrap="square" lIns="91425" tIns="91425" rIns="91425" bIns="91425" anchor="t" anchorCtr="0">
            <a:noAutofit/>
          </a:bodyPr>
          <a:lstStyle/>
          <a:p>
            <a:pPr algn="l"/>
            <a:r>
              <a:rPr lang="en-US" sz="2800">
                <a:highlight>
                  <a:srgbClr val="003A5D"/>
                </a:highlight>
                <a:latin typeface="Avenir Next LT Pro"/>
              </a:rPr>
              <a:t>Exploratory Data Analysis</a:t>
            </a:r>
            <a:endParaRPr lang="en-US" sz="2800">
              <a:highlight>
                <a:srgbClr val="003A5D"/>
              </a:highlight>
              <a:latin typeface="Avenir Next LT Pro" panose="020B0504020202020204" pitchFamily="34" charset="0"/>
            </a:endParaRPr>
          </a:p>
        </p:txBody>
      </p:sp>
      <p:grpSp>
        <p:nvGrpSpPr>
          <p:cNvPr id="10" name="Group 9">
            <a:extLst>
              <a:ext uri="{FF2B5EF4-FFF2-40B4-BE49-F238E27FC236}">
                <a16:creationId xmlns:a16="http://schemas.microsoft.com/office/drawing/2014/main" id="{0118A43C-4C9F-2876-F72E-1401FEF47BFB}"/>
              </a:ext>
            </a:extLst>
          </p:cNvPr>
          <p:cNvGrpSpPr/>
          <p:nvPr/>
        </p:nvGrpSpPr>
        <p:grpSpPr>
          <a:xfrm>
            <a:off x="0" y="4931857"/>
            <a:ext cx="9143999" cy="220401"/>
            <a:chOff x="855407" y="4791056"/>
            <a:chExt cx="12192000" cy="539151"/>
          </a:xfrm>
        </p:grpSpPr>
        <p:sp>
          <p:nvSpPr>
            <p:cNvPr id="6" name="Rectangle 5">
              <a:extLst>
                <a:ext uri="{FF2B5EF4-FFF2-40B4-BE49-F238E27FC236}">
                  <a16:creationId xmlns:a16="http://schemas.microsoft.com/office/drawing/2014/main" id="{6B9301EC-E661-79A1-06E2-6F2FBBE795C9}"/>
                </a:ext>
              </a:extLst>
            </p:cNvPr>
            <p:cNvSpPr/>
            <p:nvPr/>
          </p:nvSpPr>
          <p:spPr>
            <a:xfrm>
              <a:off x="855407" y="4791056"/>
              <a:ext cx="12192000" cy="9144"/>
            </a:xfrm>
            <a:prstGeom prst="rect">
              <a:avLst/>
            </a:prstGeom>
            <a:gradFill>
              <a:gsLst>
                <a:gs pos="0">
                  <a:srgbClr val="003A5D"/>
                </a:gs>
                <a:gs pos="74000">
                  <a:srgbClr val="AC9E6E"/>
                </a:gs>
                <a:gs pos="83000">
                  <a:srgbClr val="AC9E6E"/>
                </a:gs>
                <a:gs pos="100000">
                  <a:srgbClr val="AC9E6E"/>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latin typeface="Avenir Next LT Pro" panose="020B0504020202020204" pitchFamily="34" charset="0"/>
              </a:endParaRPr>
            </a:p>
          </p:txBody>
        </p:sp>
        <p:sp>
          <p:nvSpPr>
            <p:cNvPr id="7" name="Title 1">
              <a:extLst>
                <a:ext uri="{FF2B5EF4-FFF2-40B4-BE49-F238E27FC236}">
                  <a16:creationId xmlns:a16="http://schemas.microsoft.com/office/drawing/2014/main" id="{217438B9-83C6-D13E-1A88-C601676D2FD8}"/>
                </a:ext>
              </a:extLst>
            </p:cNvPr>
            <p:cNvSpPr txBox="1">
              <a:spLocks/>
            </p:cNvSpPr>
            <p:nvPr/>
          </p:nvSpPr>
          <p:spPr>
            <a:xfrm>
              <a:off x="1147636" y="4791056"/>
              <a:ext cx="2626171" cy="49905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85000"/>
                </a:lnSpc>
              </a:pPr>
              <a:r>
                <a:rPr lang="en-GB" altLang="en-US" sz="500">
                  <a:solidFill>
                    <a:schemeClr val="bg1">
                      <a:lumMod val="75000"/>
                    </a:schemeClr>
                  </a:solidFill>
                  <a:latin typeface="Avenir Next LT Pro" panose="020B0504020202020204" pitchFamily="34" charset="0"/>
                </a:rPr>
                <a:t>COMMERCIAL FLIGHT DELAYS PREDICTION</a:t>
              </a:r>
            </a:p>
          </p:txBody>
        </p:sp>
        <p:sp>
          <p:nvSpPr>
            <p:cNvPr id="8" name="Title 1">
              <a:extLst>
                <a:ext uri="{FF2B5EF4-FFF2-40B4-BE49-F238E27FC236}">
                  <a16:creationId xmlns:a16="http://schemas.microsoft.com/office/drawing/2014/main" id="{1FE8779A-1601-7837-3671-7020C4782F78}"/>
                </a:ext>
              </a:extLst>
            </p:cNvPr>
            <p:cNvSpPr txBox="1">
              <a:spLocks/>
            </p:cNvSpPr>
            <p:nvPr/>
          </p:nvSpPr>
          <p:spPr>
            <a:xfrm>
              <a:off x="5862612" y="4840295"/>
              <a:ext cx="2177592" cy="48991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85000"/>
                </a:lnSpc>
              </a:pPr>
              <a:r>
                <a:rPr lang="en-GB" altLang="en-US" sz="600">
                  <a:solidFill>
                    <a:schemeClr val="bg1">
                      <a:lumMod val="75000"/>
                    </a:schemeClr>
                  </a:solidFill>
                  <a:latin typeface="Avenir Next LT Pro" panose="020B0504020202020204" pitchFamily="34" charset="0"/>
                </a:rPr>
                <a:t>Intro to Data Science Group 5 Project</a:t>
              </a:r>
            </a:p>
          </p:txBody>
        </p:sp>
        <p:sp>
          <p:nvSpPr>
            <p:cNvPr id="9" name="Title 1">
              <a:extLst>
                <a:ext uri="{FF2B5EF4-FFF2-40B4-BE49-F238E27FC236}">
                  <a16:creationId xmlns:a16="http://schemas.microsoft.com/office/drawing/2014/main" id="{44F55808-9AE0-7307-9696-CD1DC7DEAAEE}"/>
                </a:ext>
              </a:extLst>
            </p:cNvPr>
            <p:cNvSpPr txBox="1">
              <a:spLocks/>
            </p:cNvSpPr>
            <p:nvPr/>
          </p:nvSpPr>
          <p:spPr>
            <a:xfrm>
              <a:off x="9999407" y="4840295"/>
              <a:ext cx="2755770" cy="48991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85000"/>
                </a:lnSpc>
              </a:pPr>
              <a:r>
                <a:rPr lang="en-GB" altLang="en-US" sz="600">
                  <a:solidFill>
                    <a:schemeClr val="bg1">
                      <a:lumMod val="75000"/>
                    </a:schemeClr>
                  </a:solidFill>
                  <a:latin typeface="Avenir Next LT Pro" panose="020B0504020202020204" pitchFamily="34" charset="0"/>
                </a:rPr>
                <a:t>– page </a:t>
              </a:r>
              <a:fld id="{74F4C61D-6FC0-47A7-A3FE-96E39AC03A03}" type="slidenum">
                <a:rPr lang="en-GB" altLang="en-US" sz="600" smtClean="0">
                  <a:solidFill>
                    <a:schemeClr val="bg1">
                      <a:lumMod val="75000"/>
                    </a:schemeClr>
                  </a:solidFill>
                  <a:latin typeface="Avenir Next LT Pro" panose="020B0504020202020204" pitchFamily="34" charset="0"/>
                </a:rPr>
                <a:t>19</a:t>
              </a:fld>
              <a:endParaRPr lang="en-GB" altLang="en-US" sz="600">
                <a:solidFill>
                  <a:schemeClr val="bg1">
                    <a:lumMod val="75000"/>
                  </a:schemeClr>
                </a:solidFill>
                <a:latin typeface="Avenir Next LT Pro" panose="020B0504020202020204" pitchFamily="34" charset="0"/>
              </a:endParaRPr>
            </a:p>
          </p:txBody>
        </p:sp>
      </p:grpSp>
      <p:sp>
        <p:nvSpPr>
          <p:cNvPr id="14" name="TextBox 13">
            <a:extLst>
              <a:ext uri="{FF2B5EF4-FFF2-40B4-BE49-F238E27FC236}">
                <a16:creationId xmlns:a16="http://schemas.microsoft.com/office/drawing/2014/main" id="{B7C68BAF-C1BE-72CC-69C5-F99F8774088E}"/>
              </a:ext>
            </a:extLst>
          </p:cNvPr>
          <p:cNvSpPr txBox="1"/>
          <p:nvPr/>
        </p:nvSpPr>
        <p:spPr>
          <a:xfrm>
            <a:off x="554700" y="860730"/>
            <a:ext cx="5694900" cy="307777"/>
          </a:xfrm>
          <a:prstGeom prst="rect">
            <a:avLst/>
          </a:prstGeom>
          <a:noFill/>
        </p:spPr>
        <p:txBody>
          <a:bodyPr wrap="square" lIns="91440" tIns="45720" rIns="91440" bIns="45720" anchor="t">
            <a:spAutoFit/>
          </a:bodyPr>
          <a:lstStyle/>
          <a:p>
            <a:r>
              <a:rPr lang="en-US">
                <a:latin typeface="Avenir Next LT Pro"/>
              </a:rPr>
              <a:t>4A.  Top 20 busy cities (destinations) in 2015.</a:t>
            </a:r>
            <a:endParaRPr lang="en-US">
              <a:latin typeface="Avenir Next LT Pro" panose="020B0504020202020204" pitchFamily="34" charset="0"/>
            </a:endParaRPr>
          </a:p>
        </p:txBody>
      </p:sp>
      <p:pic>
        <p:nvPicPr>
          <p:cNvPr id="2" name="Picture 3" descr="Chart&#10;&#10;Description automatically generated">
            <a:extLst>
              <a:ext uri="{FF2B5EF4-FFF2-40B4-BE49-F238E27FC236}">
                <a16:creationId xmlns:a16="http://schemas.microsoft.com/office/drawing/2014/main" id="{A5B7B52F-AF03-6726-94A2-08DCCC89CE66}"/>
              </a:ext>
            </a:extLst>
          </p:cNvPr>
          <p:cNvPicPr>
            <a:picLocks noChangeAspect="1"/>
          </p:cNvPicPr>
          <p:nvPr/>
        </p:nvPicPr>
        <p:blipFill>
          <a:blip r:embed="rId3"/>
          <a:stretch>
            <a:fillRect/>
          </a:stretch>
        </p:blipFill>
        <p:spPr>
          <a:xfrm>
            <a:off x="640800" y="1215113"/>
            <a:ext cx="6422400" cy="3379151"/>
          </a:xfrm>
          <a:prstGeom prst="rect">
            <a:avLst/>
          </a:prstGeom>
        </p:spPr>
      </p:pic>
    </p:spTree>
    <p:extLst>
      <p:ext uri="{BB962C8B-B14F-4D97-AF65-F5344CB8AC3E}">
        <p14:creationId xmlns:p14="http://schemas.microsoft.com/office/powerpoint/2010/main" val="333774065"/>
      </p:ext>
    </p:extLst>
  </p:cSld>
  <p:clrMapOvr>
    <a:masterClrMapping/>
  </p:clrMapOvr>
  <mc:AlternateContent xmlns:mc="http://schemas.openxmlformats.org/markup-compatibility/2006">
    <mc:Choice xmlns:p14="http://schemas.microsoft.com/office/powerpoint/2010/main" Requires="p14">
      <p:transition spd="slow" p14:dur="2000">
        <p:pull/>
      </p:transition>
    </mc:Choice>
    <mc:Fallback>
      <p:transition spd="slow">
        <p:pull/>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354;p47">
            <a:extLst>
              <a:ext uri="{FF2B5EF4-FFF2-40B4-BE49-F238E27FC236}">
                <a16:creationId xmlns:a16="http://schemas.microsoft.com/office/drawing/2014/main" id="{FDFF72D3-887B-AF9A-D507-F89EC0E9424F}"/>
              </a:ext>
            </a:extLst>
          </p:cNvPr>
          <p:cNvSpPr txBox="1">
            <a:spLocks/>
          </p:cNvSpPr>
          <p:nvPr/>
        </p:nvSpPr>
        <p:spPr>
          <a:xfrm>
            <a:off x="554700" y="655200"/>
            <a:ext cx="3779700" cy="54913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5400">
                <a:solidFill>
                  <a:schemeClr val="bg1"/>
                </a:solidFill>
                <a:highlight>
                  <a:srgbClr val="003A5D"/>
                </a:highlight>
                <a:latin typeface="Avenir Next LT Pro Demi" panose="020B0704020202020204" pitchFamily="34" charset="0"/>
              </a:rPr>
              <a:t>1,041,997</a:t>
            </a:r>
          </a:p>
        </p:txBody>
      </p:sp>
      <p:sp>
        <p:nvSpPr>
          <p:cNvPr id="8" name="Google Shape;355;p47">
            <a:extLst>
              <a:ext uri="{FF2B5EF4-FFF2-40B4-BE49-F238E27FC236}">
                <a16:creationId xmlns:a16="http://schemas.microsoft.com/office/drawing/2014/main" id="{0F7CA829-2FFA-D17F-ABF9-B1207AAC0558}"/>
              </a:ext>
            </a:extLst>
          </p:cNvPr>
          <p:cNvSpPr txBox="1">
            <a:spLocks/>
          </p:cNvSpPr>
          <p:nvPr/>
        </p:nvSpPr>
        <p:spPr>
          <a:xfrm>
            <a:off x="554700" y="1368760"/>
            <a:ext cx="2519700" cy="27204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00">
                <a:latin typeface="Avenir Next LT Pro" panose="020B0504020202020204" pitchFamily="34" charset="0"/>
              </a:rPr>
              <a:t>Number of delayed flights in 2022 (YTD)</a:t>
            </a:r>
          </a:p>
          <a:p>
            <a:r>
              <a:rPr lang="en-US" sz="600">
                <a:latin typeface="Avenir Next LT Pro" panose="020B0504020202020204" pitchFamily="34" charset="0"/>
              </a:rPr>
              <a:t>Source: </a:t>
            </a:r>
            <a:r>
              <a:rPr lang="en-US" sz="600">
                <a:solidFill>
                  <a:srgbClr val="AC9E6E"/>
                </a:solidFill>
                <a:latin typeface="Avenir Next LT Pro" panose="020B0504020202020204" pitchFamily="34" charset="0"/>
              </a:rPr>
              <a:t>Bureau of Transportation Statistics</a:t>
            </a:r>
          </a:p>
        </p:txBody>
      </p:sp>
      <p:pic>
        <p:nvPicPr>
          <p:cNvPr id="9" name="Picture 8">
            <a:extLst>
              <a:ext uri="{FF2B5EF4-FFF2-40B4-BE49-F238E27FC236}">
                <a16:creationId xmlns:a16="http://schemas.microsoft.com/office/drawing/2014/main" id="{21BBE998-307B-D481-3E5D-FCA327661E34}"/>
              </a:ext>
            </a:extLst>
          </p:cNvPr>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4764349" y="1851808"/>
            <a:ext cx="3682897" cy="2456492"/>
          </a:xfrm>
          <a:prstGeom prst="rect">
            <a:avLst/>
          </a:prstGeom>
        </p:spPr>
      </p:pic>
      <p:sp>
        <p:nvSpPr>
          <p:cNvPr id="10" name="Google Shape;355;p47">
            <a:extLst>
              <a:ext uri="{FF2B5EF4-FFF2-40B4-BE49-F238E27FC236}">
                <a16:creationId xmlns:a16="http://schemas.microsoft.com/office/drawing/2014/main" id="{D5816E5B-630E-0D7E-EB11-B2B97EDE08B2}"/>
              </a:ext>
            </a:extLst>
          </p:cNvPr>
          <p:cNvSpPr txBox="1">
            <a:spLocks/>
          </p:cNvSpPr>
          <p:nvPr/>
        </p:nvSpPr>
        <p:spPr>
          <a:xfrm>
            <a:off x="4672800" y="4308300"/>
            <a:ext cx="3866400" cy="522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00">
                <a:latin typeface="Avenir Next LT Pro" panose="020B0504020202020204" pitchFamily="34" charset="0"/>
              </a:rPr>
              <a:t>Travelers at John F. Kennedy International Airport in New York on July 1, 2022. </a:t>
            </a:r>
          </a:p>
          <a:p>
            <a:endParaRPr lang="en-US" sz="200">
              <a:latin typeface="Avenir Next LT Pro" panose="020B0504020202020204" pitchFamily="34" charset="0"/>
            </a:endParaRPr>
          </a:p>
          <a:p>
            <a:r>
              <a:rPr lang="en-US" sz="600">
                <a:latin typeface="Avenir Next LT Pro" panose="020B0504020202020204" pitchFamily="34" charset="0"/>
              </a:rPr>
              <a:t>Source: </a:t>
            </a:r>
            <a:r>
              <a:rPr lang="en-US" sz="600">
                <a:solidFill>
                  <a:srgbClr val="AC9E6E"/>
                </a:solidFill>
                <a:latin typeface="Avenir Next LT Pro" panose="020B0504020202020204" pitchFamily="34" charset="0"/>
              </a:rPr>
              <a:t>Angus Mordant/Bloomberg</a:t>
            </a:r>
          </a:p>
        </p:txBody>
      </p:sp>
      <p:sp>
        <p:nvSpPr>
          <p:cNvPr id="11" name="Google Shape;355;p47">
            <a:extLst>
              <a:ext uri="{FF2B5EF4-FFF2-40B4-BE49-F238E27FC236}">
                <a16:creationId xmlns:a16="http://schemas.microsoft.com/office/drawing/2014/main" id="{31643D4B-2F42-C030-BCD4-51F26650978F}"/>
              </a:ext>
            </a:extLst>
          </p:cNvPr>
          <p:cNvSpPr txBox="1">
            <a:spLocks/>
          </p:cNvSpPr>
          <p:nvPr/>
        </p:nvSpPr>
        <p:spPr>
          <a:xfrm>
            <a:off x="554700" y="2277326"/>
            <a:ext cx="1756500" cy="195177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rgbClr val="AC9E6E"/>
                </a:solidFill>
                <a:latin typeface="Avenir Next LT Pro" panose="020B0504020202020204" pitchFamily="34" charset="0"/>
              </a:rPr>
              <a:t>“</a:t>
            </a:r>
            <a:r>
              <a:rPr lang="en-US">
                <a:latin typeface="Avenir Next LT Pro" panose="020B0504020202020204" pitchFamily="34" charset="0"/>
              </a:rPr>
              <a:t>…the desire to discover, the discover to move, and to connect with others are fundamentals to our existence as humans.</a:t>
            </a:r>
            <a:r>
              <a:rPr lang="en-US">
                <a:solidFill>
                  <a:srgbClr val="AC9E6E"/>
                </a:solidFill>
                <a:latin typeface="Avenir Next LT Pro" panose="020B0504020202020204" pitchFamily="34" charset="0"/>
              </a:rPr>
              <a:t>”</a:t>
            </a:r>
          </a:p>
        </p:txBody>
      </p:sp>
    </p:spTree>
    <p:extLst>
      <p:ext uri="{BB962C8B-B14F-4D97-AF65-F5344CB8AC3E}">
        <p14:creationId xmlns:p14="http://schemas.microsoft.com/office/powerpoint/2010/main" val="2548276472"/>
      </p:ext>
    </p:extLst>
  </p:cSld>
  <p:clrMapOvr>
    <a:masterClrMapping/>
  </p:clrMapOvr>
  <mc:AlternateContent xmlns:mc="http://schemas.openxmlformats.org/markup-compatibility/2006">
    <mc:Choice xmlns:p14="http://schemas.microsoft.com/office/powerpoint/2010/main" Requires="p14">
      <p:transition spd="slow" p14:dur="2000">
        <p:pull/>
      </p:transition>
    </mc:Choice>
    <mc:Fallback>
      <p:transition spd="slow">
        <p:pull/>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0"/>
          <p:cNvSpPr txBox="1">
            <a:spLocks noGrp="1"/>
          </p:cNvSpPr>
          <p:nvPr>
            <p:ph type="title"/>
          </p:nvPr>
        </p:nvSpPr>
        <p:spPr>
          <a:xfrm>
            <a:off x="554700" y="256994"/>
            <a:ext cx="5430922" cy="707515"/>
          </a:xfrm>
          <a:prstGeom prst="rect">
            <a:avLst/>
          </a:prstGeom>
        </p:spPr>
        <p:txBody>
          <a:bodyPr spcFirstLastPara="1" wrap="square" lIns="91425" tIns="91425" rIns="91425" bIns="91425" anchor="t" anchorCtr="0">
            <a:noAutofit/>
          </a:bodyPr>
          <a:lstStyle/>
          <a:p>
            <a:pPr algn="l"/>
            <a:r>
              <a:rPr lang="en-US" sz="2800">
                <a:highlight>
                  <a:srgbClr val="003A5D"/>
                </a:highlight>
                <a:latin typeface="Avenir Next LT Pro"/>
              </a:rPr>
              <a:t>Exploratory Data Analysis</a:t>
            </a:r>
            <a:endParaRPr lang="en-US" sz="2800">
              <a:highlight>
                <a:srgbClr val="003A5D"/>
              </a:highlight>
              <a:latin typeface="Avenir Next LT Pro" panose="020B0504020202020204" pitchFamily="34" charset="0"/>
            </a:endParaRPr>
          </a:p>
        </p:txBody>
      </p:sp>
      <p:grpSp>
        <p:nvGrpSpPr>
          <p:cNvPr id="10" name="Group 9">
            <a:extLst>
              <a:ext uri="{FF2B5EF4-FFF2-40B4-BE49-F238E27FC236}">
                <a16:creationId xmlns:a16="http://schemas.microsoft.com/office/drawing/2014/main" id="{0118A43C-4C9F-2876-F72E-1401FEF47BFB}"/>
              </a:ext>
            </a:extLst>
          </p:cNvPr>
          <p:cNvGrpSpPr/>
          <p:nvPr/>
        </p:nvGrpSpPr>
        <p:grpSpPr>
          <a:xfrm>
            <a:off x="0" y="4931857"/>
            <a:ext cx="9143999" cy="220401"/>
            <a:chOff x="855407" y="4791056"/>
            <a:chExt cx="12192000" cy="539151"/>
          </a:xfrm>
        </p:grpSpPr>
        <p:sp>
          <p:nvSpPr>
            <p:cNvPr id="6" name="Rectangle 5">
              <a:extLst>
                <a:ext uri="{FF2B5EF4-FFF2-40B4-BE49-F238E27FC236}">
                  <a16:creationId xmlns:a16="http://schemas.microsoft.com/office/drawing/2014/main" id="{6B9301EC-E661-79A1-06E2-6F2FBBE795C9}"/>
                </a:ext>
              </a:extLst>
            </p:cNvPr>
            <p:cNvSpPr/>
            <p:nvPr/>
          </p:nvSpPr>
          <p:spPr>
            <a:xfrm>
              <a:off x="855407" y="4791056"/>
              <a:ext cx="12192000" cy="9144"/>
            </a:xfrm>
            <a:prstGeom prst="rect">
              <a:avLst/>
            </a:prstGeom>
            <a:gradFill>
              <a:gsLst>
                <a:gs pos="0">
                  <a:srgbClr val="003A5D"/>
                </a:gs>
                <a:gs pos="74000">
                  <a:srgbClr val="AC9E6E"/>
                </a:gs>
                <a:gs pos="83000">
                  <a:srgbClr val="AC9E6E"/>
                </a:gs>
                <a:gs pos="100000">
                  <a:srgbClr val="AC9E6E"/>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latin typeface="Avenir Next LT Pro" panose="020B0504020202020204" pitchFamily="34" charset="0"/>
              </a:endParaRPr>
            </a:p>
          </p:txBody>
        </p:sp>
        <p:sp>
          <p:nvSpPr>
            <p:cNvPr id="7" name="Title 1">
              <a:extLst>
                <a:ext uri="{FF2B5EF4-FFF2-40B4-BE49-F238E27FC236}">
                  <a16:creationId xmlns:a16="http://schemas.microsoft.com/office/drawing/2014/main" id="{217438B9-83C6-D13E-1A88-C601676D2FD8}"/>
                </a:ext>
              </a:extLst>
            </p:cNvPr>
            <p:cNvSpPr txBox="1">
              <a:spLocks/>
            </p:cNvSpPr>
            <p:nvPr/>
          </p:nvSpPr>
          <p:spPr>
            <a:xfrm>
              <a:off x="1147636" y="4791056"/>
              <a:ext cx="2626171" cy="49905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85000"/>
                </a:lnSpc>
              </a:pPr>
              <a:r>
                <a:rPr lang="en-GB" altLang="en-US" sz="500">
                  <a:solidFill>
                    <a:schemeClr val="bg1">
                      <a:lumMod val="75000"/>
                    </a:schemeClr>
                  </a:solidFill>
                  <a:latin typeface="Avenir Next LT Pro" panose="020B0504020202020204" pitchFamily="34" charset="0"/>
                </a:rPr>
                <a:t>COMMERCIAL FLIGHT DELAYS PREDICTION</a:t>
              </a:r>
            </a:p>
          </p:txBody>
        </p:sp>
        <p:sp>
          <p:nvSpPr>
            <p:cNvPr id="8" name="Title 1">
              <a:extLst>
                <a:ext uri="{FF2B5EF4-FFF2-40B4-BE49-F238E27FC236}">
                  <a16:creationId xmlns:a16="http://schemas.microsoft.com/office/drawing/2014/main" id="{1FE8779A-1601-7837-3671-7020C4782F78}"/>
                </a:ext>
              </a:extLst>
            </p:cNvPr>
            <p:cNvSpPr txBox="1">
              <a:spLocks/>
            </p:cNvSpPr>
            <p:nvPr/>
          </p:nvSpPr>
          <p:spPr>
            <a:xfrm>
              <a:off x="5862612" y="4840295"/>
              <a:ext cx="2177592" cy="48991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85000"/>
                </a:lnSpc>
              </a:pPr>
              <a:r>
                <a:rPr lang="en-GB" altLang="en-US" sz="600">
                  <a:solidFill>
                    <a:schemeClr val="bg1">
                      <a:lumMod val="75000"/>
                    </a:schemeClr>
                  </a:solidFill>
                  <a:latin typeface="Avenir Next LT Pro" panose="020B0504020202020204" pitchFamily="34" charset="0"/>
                </a:rPr>
                <a:t>Intro to Data Science Group 5 Project</a:t>
              </a:r>
            </a:p>
          </p:txBody>
        </p:sp>
        <p:sp>
          <p:nvSpPr>
            <p:cNvPr id="9" name="Title 1">
              <a:extLst>
                <a:ext uri="{FF2B5EF4-FFF2-40B4-BE49-F238E27FC236}">
                  <a16:creationId xmlns:a16="http://schemas.microsoft.com/office/drawing/2014/main" id="{44F55808-9AE0-7307-9696-CD1DC7DEAAEE}"/>
                </a:ext>
              </a:extLst>
            </p:cNvPr>
            <p:cNvSpPr txBox="1">
              <a:spLocks/>
            </p:cNvSpPr>
            <p:nvPr/>
          </p:nvSpPr>
          <p:spPr>
            <a:xfrm>
              <a:off x="9999407" y="4840295"/>
              <a:ext cx="2755770" cy="44981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85000"/>
                </a:lnSpc>
              </a:pPr>
              <a:r>
                <a:rPr lang="en-GB" altLang="en-US" sz="600">
                  <a:solidFill>
                    <a:schemeClr val="bg1">
                      <a:lumMod val="75000"/>
                    </a:schemeClr>
                  </a:solidFill>
                  <a:latin typeface="Avenir Next LT Pro" panose="020B0504020202020204" pitchFamily="34" charset="0"/>
                </a:rPr>
                <a:t>– page </a:t>
              </a:r>
              <a:fld id="{74F4C61D-6FC0-47A7-A3FE-96E39AC03A03}" type="slidenum">
                <a:rPr lang="en-GB" altLang="en-US" sz="600" smtClean="0">
                  <a:solidFill>
                    <a:schemeClr val="bg1">
                      <a:lumMod val="75000"/>
                    </a:schemeClr>
                  </a:solidFill>
                  <a:latin typeface="Avenir Next LT Pro" panose="020B0504020202020204" pitchFamily="34" charset="0"/>
                </a:rPr>
                <a:t>20</a:t>
              </a:fld>
              <a:endParaRPr lang="en-GB" altLang="en-US" sz="600">
                <a:solidFill>
                  <a:schemeClr val="bg1">
                    <a:lumMod val="75000"/>
                  </a:schemeClr>
                </a:solidFill>
                <a:latin typeface="Avenir Next LT Pro" panose="020B0504020202020204" pitchFamily="34" charset="0"/>
              </a:endParaRPr>
            </a:p>
          </p:txBody>
        </p:sp>
      </p:grpSp>
      <p:sp>
        <p:nvSpPr>
          <p:cNvPr id="14" name="TextBox 13">
            <a:extLst>
              <a:ext uri="{FF2B5EF4-FFF2-40B4-BE49-F238E27FC236}">
                <a16:creationId xmlns:a16="http://schemas.microsoft.com/office/drawing/2014/main" id="{B7C68BAF-C1BE-72CC-69C5-F99F8774088E}"/>
              </a:ext>
            </a:extLst>
          </p:cNvPr>
          <p:cNvSpPr txBox="1"/>
          <p:nvPr/>
        </p:nvSpPr>
        <p:spPr>
          <a:xfrm>
            <a:off x="554700" y="796032"/>
            <a:ext cx="5694900" cy="307777"/>
          </a:xfrm>
          <a:prstGeom prst="rect">
            <a:avLst/>
          </a:prstGeom>
          <a:noFill/>
        </p:spPr>
        <p:txBody>
          <a:bodyPr wrap="square" lIns="91440" tIns="45720" rIns="91440" bIns="45720" anchor="t">
            <a:spAutoFit/>
          </a:bodyPr>
          <a:lstStyle/>
          <a:p>
            <a:r>
              <a:rPr lang="en-US">
                <a:latin typeface="Avenir Next LT Pro"/>
              </a:rPr>
              <a:t>4B.  Top 20 busy cities in 2015 and their arrival delays (averaged)</a:t>
            </a:r>
            <a:endParaRPr lang="en-US">
              <a:latin typeface="Avenir Next LT Pro" panose="020B0504020202020204" pitchFamily="34" charset="0"/>
            </a:endParaRPr>
          </a:p>
        </p:txBody>
      </p:sp>
      <p:pic>
        <p:nvPicPr>
          <p:cNvPr id="3" name="Picture 3" descr="Chart, bar chart&#10;&#10;Description automatically generated">
            <a:extLst>
              <a:ext uri="{FF2B5EF4-FFF2-40B4-BE49-F238E27FC236}">
                <a16:creationId xmlns:a16="http://schemas.microsoft.com/office/drawing/2014/main" id="{7E21279F-A837-C72C-8046-935707C10456}"/>
              </a:ext>
            </a:extLst>
          </p:cNvPr>
          <p:cNvPicPr>
            <a:picLocks noChangeAspect="1"/>
          </p:cNvPicPr>
          <p:nvPr/>
        </p:nvPicPr>
        <p:blipFill>
          <a:blip r:embed="rId3"/>
          <a:stretch>
            <a:fillRect/>
          </a:stretch>
        </p:blipFill>
        <p:spPr>
          <a:xfrm>
            <a:off x="669600" y="1157855"/>
            <a:ext cx="6624000" cy="3580798"/>
          </a:xfrm>
          <a:prstGeom prst="rect">
            <a:avLst/>
          </a:prstGeom>
        </p:spPr>
      </p:pic>
    </p:spTree>
    <p:extLst>
      <p:ext uri="{BB962C8B-B14F-4D97-AF65-F5344CB8AC3E}">
        <p14:creationId xmlns:p14="http://schemas.microsoft.com/office/powerpoint/2010/main" val="2761250964"/>
      </p:ext>
    </p:extLst>
  </p:cSld>
  <p:clrMapOvr>
    <a:masterClrMapping/>
  </p:clrMapOvr>
  <mc:AlternateContent xmlns:mc="http://schemas.openxmlformats.org/markup-compatibility/2006">
    <mc:Choice xmlns:p14="http://schemas.microsoft.com/office/powerpoint/2010/main" Requires="p14">
      <p:transition spd="slow" p14:dur="2000">
        <p:pull/>
      </p:transition>
    </mc:Choice>
    <mc:Fallback>
      <p:transition spd="slow">
        <p:pull/>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20"/>
        <p:cNvGrpSpPr/>
        <p:nvPr/>
      </p:nvGrpSpPr>
      <p:grpSpPr>
        <a:xfrm>
          <a:off x="0" y="0"/>
          <a:ext cx="0" cy="0"/>
          <a:chOff x="0" y="0"/>
          <a:chExt cx="0" cy="0"/>
        </a:xfrm>
      </p:grpSpPr>
      <p:sp>
        <p:nvSpPr>
          <p:cNvPr id="221" name="Google Shape;221;p40"/>
          <p:cNvSpPr txBox="1">
            <a:spLocks noGrp="1"/>
          </p:cNvSpPr>
          <p:nvPr>
            <p:ph type="title"/>
          </p:nvPr>
        </p:nvSpPr>
        <p:spPr>
          <a:xfrm>
            <a:off x="554700" y="256994"/>
            <a:ext cx="5430922" cy="707515"/>
          </a:xfrm>
          <a:prstGeom prst="rect">
            <a:avLst/>
          </a:prstGeom>
        </p:spPr>
        <p:txBody>
          <a:bodyPr spcFirstLastPara="1" wrap="square" lIns="91425" tIns="91425" rIns="91425" bIns="91425" anchor="t" anchorCtr="0">
            <a:noAutofit/>
          </a:bodyPr>
          <a:lstStyle/>
          <a:p>
            <a:pPr algn="l"/>
            <a:r>
              <a:rPr lang="en-US" sz="2800">
                <a:highlight>
                  <a:srgbClr val="003A5D"/>
                </a:highlight>
                <a:latin typeface="Avenir Next LT Pro"/>
              </a:rPr>
              <a:t>Exploratory Data Analysis</a:t>
            </a:r>
            <a:endParaRPr lang="en-US" sz="2800">
              <a:highlight>
                <a:srgbClr val="003A5D"/>
              </a:highlight>
              <a:latin typeface="Avenir Next LT Pro" panose="020B0504020202020204" pitchFamily="34" charset="0"/>
            </a:endParaRPr>
          </a:p>
        </p:txBody>
      </p:sp>
      <p:grpSp>
        <p:nvGrpSpPr>
          <p:cNvPr id="10" name="Group 9">
            <a:extLst>
              <a:ext uri="{FF2B5EF4-FFF2-40B4-BE49-F238E27FC236}">
                <a16:creationId xmlns:a16="http://schemas.microsoft.com/office/drawing/2014/main" id="{0118A43C-4C9F-2876-F72E-1401FEF47BFB}"/>
              </a:ext>
            </a:extLst>
          </p:cNvPr>
          <p:cNvGrpSpPr/>
          <p:nvPr/>
        </p:nvGrpSpPr>
        <p:grpSpPr>
          <a:xfrm>
            <a:off x="0" y="4931857"/>
            <a:ext cx="9143999" cy="220401"/>
            <a:chOff x="855407" y="4791056"/>
            <a:chExt cx="12192000" cy="539151"/>
          </a:xfrm>
        </p:grpSpPr>
        <p:sp>
          <p:nvSpPr>
            <p:cNvPr id="6" name="Rectangle 5">
              <a:extLst>
                <a:ext uri="{FF2B5EF4-FFF2-40B4-BE49-F238E27FC236}">
                  <a16:creationId xmlns:a16="http://schemas.microsoft.com/office/drawing/2014/main" id="{6B9301EC-E661-79A1-06E2-6F2FBBE795C9}"/>
                </a:ext>
              </a:extLst>
            </p:cNvPr>
            <p:cNvSpPr/>
            <p:nvPr/>
          </p:nvSpPr>
          <p:spPr>
            <a:xfrm>
              <a:off x="855407" y="4791056"/>
              <a:ext cx="12192000" cy="9144"/>
            </a:xfrm>
            <a:prstGeom prst="rect">
              <a:avLst/>
            </a:prstGeom>
            <a:gradFill>
              <a:gsLst>
                <a:gs pos="0">
                  <a:srgbClr val="003A5D"/>
                </a:gs>
                <a:gs pos="74000">
                  <a:srgbClr val="AC9E6E"/>
                </a:gs>
                <a:gs pos="83000">
                  <a:srgbClr val="AC9E6E"/>
                </a:gs>
                <a:gs pos="100000">
                  <a:srgbClr val="AC9E6E"/>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latin typeface="Avenir Next LT Pro" panose="020B0504020202020204" pitchFamily="34" charset="0"/>
              </a:endParaRPr>
            </a:p>
          </p:txBody>
        </p:sp>
        <p:sp>
          <p:nvSpPr>
            <p:cNvPr id="7" name="Title 1">
              <a:extLst>
                <a:ext uri="{FF2B5EF4-FFF2-40B4-BE49-F238E27FC236}">
                  <a16:creationId xmlns:a16="http://schemas.microsoft.com/office/drawing/2014/main" id="{217438B9-83C6-D13E-1A88-C601676D2FD8}"/>
                </a:ext>
              </a:extLst>
            </p:cNvPr>
            <p:cNvSpPr txBox="1">
              <a:spLocks/>
            </p:cNvSpPr>
            <p:nvPr/>
          </p:nvSpPr>
          <p:spPr>
            <a:xfrm>
              <a:off x="1147636" y="4791056"/>
              <a:ext cx="2626171" cy="49905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85000"/>
                </a:lnSpc>
              </a:pPr>
              <a:r>
                <a:rPr lang="en-GB" altLang="en-US" sz="500">
                  <a:solidFill>
                    <a:schemeClr val="bg1">
                      <a:lumMod val="75000"/>
                    </a:schemeClr>
                  </a:solidFill>
                  <a:latin typeface="Avenir Next LT Pro" panose="020B0504020202020204" pitchFamily="34" charset="0"/>
                </a:rPr>
                <a:t>COMMERCIAL FLIGHT DELAYS PREDICTION</a:t>
              </a:r>
            </a:p>
          </p:txBody>
        </p:sp>
        <p:sp>
          <p:nvSpPr>
            <p:cNvPr id="8" name="Title 1">
              <a:extLst>
                <a:ext uri="{FF2B5EF4-FFF2-40B4-BE49-F238E27FC236}">
                  <a16:creationId xmlns:a16="http://schemas.microsoft.com/office/drawing/2014/main" id="{1FE8779A-1601-7837-3671-7020C4782F78}"/>
                </a:ext>
              </a:extLst>
            </p:cNvPr>
            <p:cNvSpPr txBox="1">
              <a:spLocks/>
            </p:cNvSpPr>
            <p:nvPr/>
          </p:nvSpPr>
          <p:spPr>
            <a:xfrm>
              <a:off x="5862612" y="4840295"/>
              <a:ext cx="2177592" cy="48991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85000"/>
                </a:lnSpc>
              </a:pPr>
              <a:r>
                <a:rPr lang="en-GB" altLang="en-US" sz="600">
                  <a:solidFill>
                    <a:schemeClr val="bg1">
                      <a:lumMod val="75000"/>
                    </a:schemeClr>
                  </a:solidFill>
                  <a:latin typeface="Avenir Next LT Pro" panose="020B0504020202020204" pitchFamily="34" charset="0"/>
                </a:rPr>
                <a:t>Intro to Data Science Group 5 Project</a:t>
              </a:r>
            </a:p>
          </p:txBody>
        </p:sp>
        <p:sp>
          <p:nvSpPr>
            <p:cNvPr id="9" name="Title 1">
              <a:extLst>
                <a:ext uri="{FF2B5EF4-FFF2-40B4-BE49-F238E27FC236}">
                  <a16:creationId xmlns:a16="http://schemas.microsoft.com/office/drawing/2014/main" id="{44F55808-9AE0-7307-9696-CD1DC7DEAAEE}"/>
                </a:ext>
              </a:extLst>
            </p:cNvPr>
            <p:cNvSpPr txBox="1">
              <a:spLocks/>
            </p:cNvSpPr>
            <p:nvPr/>
          </p:nvSpPr>
          <p:spPr>
            <a:xfrm>
              <a:off x="9999407" y="4840295"/>
              <a:ext cx="2755770" cy="48991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85000"/>
                </a:lnSpc>
              </a:pPr>
              <a:r>
                <a:rPr lang="en-GB" altLang="en-US" sz="600">
                  <a:solidFill>
                    <a:schemeClr val="bg1">
                      <a:lumMod val="75000"/>
                    </a:schemeClr>
                  </a:solidFill>
                  <a:latin typeface="Avenir Next LT Pro" panose="020B0504020202020204" pitchFamily="34" charset="0"/>
                </a:rPr>
                <a:t>– page </a:t>
              </a:r>
              <a:fld id="{74F4C61D-6FC0-47A7-A3FE-96E39AC03A03}" type="slidenum">
                <a:rPr lang="en-GB" altLang="en-US" sz="600" smtClean="0">
                  <a:solidFill>
                    <a:schemeClr val="bg1">
                      <a:lumMod val="75000"/>
                    </a:schemeClr>
                  </a:solidFill>
                  <a:latin typeface="Avenir Next LT Pro" panose="020B0504020202020204" pitchFamily="34" charset="0"/>
                </a:rPr>
                <a:t>21</a:t>
              </a:fld>
              <a:endParaRPr lang="en-GB" altLang="en-US" sz="600">
                <a:solidFill>
                  <a:schemeClr val="bg1">
                    <a:lumMod val="75000"/>
                  </a:schemeClr>
                </a:solidFill>
                <a:latin typeface="Avenir Next LT Pro" panose="020B0504020202020204" pitchFamily="34" charset="0"/>
              </a:endParaRPr>
            </a:p>
          </p:txBody>
        </p:sp>
      </p:grpSp>
      <p:sp>
        <p:nvSpPr>
          <p:cNvPr id="14" name="TextBox 13">
            <a:extLst>
              <a:ext uri="{FF2B5EF4-FFF2-40B4-BE49-F238E27FC236}">
                <a16:creationId xmlns:a16="http://schemas.microsoft.com/office/drawing/2014/main" id="{B7C68BAF-C1BE-72CC-69C5-F99F8774088E}"/>
              </a:ext>
            </a:extLst>
          </p:cNvPr>
          <p:cNvSpPr txBox="1"/>
          <p:nvPr/>
        </p:nvSpPr>
        <p:spPr>
          <a:xfrm>
            <a:off x="554700" y="796032"/>
            <a:ext cx="6568324" cy="307777"/>
          </a:xfrm>
          <a:prstGeom prst="rect">
            <a:avLst/>
          </a:prstGeom>
          <a:noFill/>
        </p:spPr>
        <p:txBody>
          <a:bodyPr wrap="square" lIns="91440" tIns="45720" rIns="91440" bIns="45720" anchor="t">
            <a:spAutoFit/>
          </a:bodyPr>
          <a:lstStyle/>
          <a:p>
            <a:r>
              <a:rPr lang="en-US">
                <a:latin typeface="Avenir Next LT Pro"/>
              </a:rPr>
              <a:t>5.  Top 20 busy cities in 2015 (origins) and their departure delays (averaged)</a:t>
            </a:r>
            <a:endParaRPr lang="en-US">
              <a:latin typeface="Avenir Next LT Pro" panose="020B0504020202020204" pitchFamily="34" charset="0"/>
            </a:endParaRPr>
          </a:p>
        </p:txBody>
      </p:sp>
      <p:pic>
        <p:nvPicPr>
          <p:cNvPr id="2" name="Picture 3" descr="Chart, bar chart&#10;&#10;Description automatically generated">
            <a:extLst>
              <a:ext uri="{FF2B5EF4-FFF2-40B4-BE49-F238E27FC236}">
                <a16:creationId xmlns:a16="http://schemas.microsoft.com/office/drawing/2014/main" id="{17581A6C-8235-4229-5B9D-8E0142DBE805}"/>
              </a:ext>
            </a:extLst>
          </p:cNvPr>
          <p:cNvPicPr>
            <a:picLocks noChangeAspect="1"/>
          </p:cNvPicPr>
          <p:nvPr/>
        </p:nvPicPr>
        <p:blipFill>
          <a:blip r:embed="rId3"/>
          <a:stretch>
            <a:fillRect/>
          </a:stretch>
        </p:blipFill>
        <p:spPr>
          <a:xfrm>
            <a:off x="657603" y="1167268"/>
            <a:ext cx="6195599" cy="3422672"/>
          </a:xfrm>
          <a:prstGeom prst="rect">
            <a:avLst/>
          </a:prstGeom>
        </p:spPr>
      </p:pic>
    </p:spTree>
    <p:extLst>
      <p:ext uri="{BB962C8B-B14F-4D97-AF65-F5344CB8AC3E}">
        <p14:creationId xmlns:p14="http://schemas.microsoft.com/office/powerpoint/2010/main" val="2487652135"/>
      </p:ext>
    </p:extLst>
  </p:cSld>
  <p:clrMapOvr>
    <a:masterClrMapping/>
  </p:clrMapOvr>
  <mc:AlternateContent xmlns:mc="http://schemas.openxmlformats.org/markup-compatibility/2006">
    <mc:Choice xmlns:p14="http://schemas.microsoft.com/office/powerpoint/2010/main" Requires="p14">
      <p:transition spd="slow" p14:dur="2000">
        <p:pull/>
      </p:transition>
    </mc:Choice>
    <mc:Fallback>
      <p:transition spd="slow">
        <p:pull/>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42"/>
          <p:cNvSpPr txBox="1">
            <a:spLocks noGrp="1"/>
          </p:cNvSpPr>
          <p:nvPr>
            <p:ph type="title"/>
          </p:nvPr>
        </p:nvSpPr>
        <p:spPr>
          <a:xfrm>
            <a:off x="554700" y="1013437"/>
            <a:ext cx="6362937" cy="673217"/>
          </a:xfrm>
          <a:prstGeom prst="rect">
            <a:avLst/>
          </a:prstGeom>
        </p:spPr>
        <p:txBody>
          <a:bodyPr spcFirstLastPara="1" wrap="square" lIns="91425" tIns="91425" rIns="91425" bIns="91425" anchor="ctr" anchorCtr="0">
            <a:noAutofit/>
          </a:bodyPr>
          <a:lstStyle/>
          <a:p>
            <a:r>
              <a:rPr lang="en" sz="4000">
                <a:highlight>
                  <a:srgbClr val="003A5D"/>
                </a:highlight>
                <a:latin typeface="Avenir Next LT Pro"/>
              </a:rPr>
              <a:t>Prediction Model</a:t>
            </a:r>
            <a:endParaRPr sz="4000">
              <a:highlight>
                <a:srgbClr val="003A5D"/>
              </a:highlight>
              <a:latin typeface="Avenir Next LT Pro" panose="020B0504020202020204" pitchFamily="34" charset="0"/>
            </a:endParaRPr>
          </a:p>
        </p:txBody>
      </p:sp>
      <p:sp>
        <p:nvSpPr>
          <p:cNvPr id="236" name="Google Shape;236;p42"/>
          <p:cNvSpPr txBox="1">
            <a:spLocks noGrp="1"/>
          </p:cNvSpPr>
          <p:nvPr>
            <p:ph type="title" idx="2"/>
          </p:nvPr>
        </p:nvSpPr>
        <p:spPr>
          <a:xfrm>
            <a:off x="554700" y="543301"/>
            <a:ext cx="928500" cy="2630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tx1"/>
                </a:solidFill>
                <a:latin typeface="Avenir Next LT Pro"/>
              </a:rPr>
              <a:t>04</a:t>
            </a:r>
            <a:endParaRPr sz="2000">
              <a:solidFill>
                <a:schemeClr val="tx1"/>
              </a:solidFill>
              <a:latin typeface="Avenir Next LT Pro" panose="020B0504020202020204" pitchFamily="34" charset="0"/>
            </a:endParaRPr>
          </a:p>
        </p:txBody>
      </p:sp>
      <p:sp>
        <p:nvSpPr>
          <p:cNvPr id="237" name="Google Shape;237;p42"/>
          <p:cNvSpPr txBox="1">
            <a:spLocks noGrp="1"/>
          </p:cNvSpPr>
          <p:nvPr>
            <p:ph type="subTitle" idx="1"/>
          </p:nvPr>
        </p:nvSpPr>
        <p:spPr>
          <a:xfrm>
            <a:off x="554700" y="1676987"/>
            <a:ext cx="4450200" cy="288400"/>
          </a:xfrm>
          <a:prstGeom prst="rect">
            <a:avLst/>
          </a:prstGeom>
        </p:spPr>
        <p:txBody>
          <a:bodyPr spcFirstLastPara="1" wrap="square" lIns="91425" tIns="91425" rIns="91425" bIns="91425" anchor="ctr" anchorCtr="0">
            <a:noAutofit/>
          </a:bodyPr>
          <a:lstStyle/>
          <a:p>
            <a:pPr marL="0" indent="0"/>
            <a:r>
              <a:rPr lang="en" sz="1200">
                <a:latin typeface="Avenir Next LT Pro"/>
              </a:rPr>
              <a:t>Predicting these delays.</a:t>
            </a:r>
            <a:endParaRPr sz="1200">
              <a:latin typeface="Avenir Next LT Pro" panose="020B0504020202020204" pitchFamily="34" charset="0"/>
            </a:endParaRPr>
          </a:p>
        </p:txBody>
      </p:sp>
      <p:sp>
        <p:nvSpPr>
          <p:cNvPr id="2" name="Google Shape;355;p47">
            <a:extLst>
              <a:ext uri="{FF2B5EF4-FFF2-40B4-BE49-F238E27FC236}">
                <a16:creationId xmlns:a16="http://schemas.microsoft.com/office/drawing/2014/main" id="{8AE4BE66-CD5D-01A2-121B-ED504282AFC2}"/>
              </a:ext>
            </a:extLst>
          </p:cNvPr>
          <p:cNvSpPr txBox="1">
            <a:spLocks/>
          </p:cNvSpPr>
          <p:nvPr/>
        </p:nvSpPr>
        <p:spPr>
          <a:xfrm>
            <a:off x="4672800" y="4308300"/>
            <a:ext cx="3866400" cy="522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00">
                <a:latin typeface="Avenir Next LT Pro" panose="020B0504020202020204" pitchFamily="34" charset="0"/>
              </a:rPr>
              <a:t>A world without long queues and outrageous wait times? One without airport sleepovers and missed schedules?</a:t>
            </a:r>
          </a:p>
          <a:p>
            <a:endParaRPr lang="en-US" sz="200">
              <a:latin typeface="Avenir Next LT Pro" panose="020B0504020202020204" pitchFamily="34" charset="0"/>
            </a:endParaRPr>
          </a:p>
          <a:p>
            <a:r>
              <a:rPr lang="en-US" sz="600">
                <a:latin typeface="Avenir Next LT Pro" panose="020B0504020202020204" pitchFamily="34" charset="0"/>
              </a:rPr>
              <a:t>Source: </a:t>
            </a:r>
            <a:r>
              <a:rPr lang="en-US" sz="600">
                <a:solidFill>
                  <a:srgbClr val="AC9E6E"/>
                </a:solidFill>
                <a:latin typeface="Avenir Next LT Pro" panose="020B0504020202020204" pitchFamily="34" charset="0"/>
              </a:rPr>
              <a:t>Bing Guan/Bloomberg</a:t>
            </a:r>
          </a:p>
        </p:txBody>
      </p:sp>
      <p:pic>
        <p:nvPicPr>
          <p:cNvPr id="4098" name="Picture 2" descr="US Airline Passenger Traffic Tops Pre-Pandemic Levels of 2019 - Bloomberg">
            <a:extLst>
              <a:ext uri="{FF2B5EF4-FFF2-40B4-BE49-F238E27FC236}">
                <a16:creationId xmlns:a16="http://schemas.microsoft.com/office/drawing/2014/main" id="{6CC36AC4-AD18-70A4-8F67-ACE3EEF97AF2}"/>
              </a:ext>
            </a:extLst>
          </p:cNvPr>
          <p:cNvPicPr>
            <a:picLocks noChangeAspect="1" noChangeArrowheads="1"/>
          </p:cNvPicPr>
          <p:nvPr/>
        </p:nvPicPr>
        <p:blipFill rotWithShape="1">
          <a:blip r:embed="rId3" cstate="print">
            <a:grayscl/>
            <a:extLst>
              <a:ext uri="{28A0092B-C50C-407E-A947-70E740481C1C}">
                <a14:useLocalDpi xmlns:a14="http://schemas.microsoft.com/office/drawing/2010/main"/>
              </a:ext>
            </a:extLst>
          </a:blip>
          <a:srcRect/>
          <a:stretch/>
        </p:blipFill>
        <p:spPr bwMode="auto">
          <a:xfrm>
            <a:off x="4779120" y="2324602"/>
            <a:ext cx="3623280" cy="1990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8998356"/>
      </p:ext>
    </p:extLst>
  </p:cSld>
  <p:clrMapOvr>
    <a:masterClrMapping/>
  </p:clrMapOvr>
  <mc:AlternateContent xmlns:mc="http://schemas.openxmlformats.org/markup-compatibility/2006">
    <mc:Choice xmlns:p14="http://schemas.microsoft.com/office/powerpoint/2010/main" Requires="p14">
      <p:transition spd="slow" p14:dur="2000">
        <p:pull/>
      </p:transition>
    </mc:Choice>
    <mc:Fallback>
      <p:transition spd="slow">
        <p:pull/>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0"/>
          <p:cNvSpPr txBox="1">
            <a:spLocks noGrp="1"/>
          </p:cNvSpPr>
          <p:nvPr>
            <p:ph type="title"/>
          </p:nvPr>
        </p:nvSpPr>
        <p:spPr>
          <a:xfrm>
            <a:off x="554700" y="332475"/>
            <a:ext cx="3921300" cy="534987"/>
          </a:xfrm>
          <a:prstGeom prst="rect">
            <a:avLst/>
          </a:prstGeom>
        </p:spPr>
        <p:txBody>
          <a:bodyPr spcFirstLastPara="1" wrap="square" lIns="91425" tIns="91425" rIns="91425" bIns="91425" anchor="t" anchorCtr="0">
            <a:noAutofit/>
          </a:bodyPr>
          <a:lstStyle/>
          <a:p>
            <a:pPr algn="l"/>
            <a:r>
              <a:rPr lang="en" sz="2800">
                <a:highlight>
                  <a:srgbClr val="003A5D"/>
                </a:highlight>
                <a:latin typeface="Avenir Next LT Pro"/>
              </a:rPr>
              <a:t>Logistic Regression</a:t>
            </a:r>
            <a:endParaRPr lang="en-US"/>
          </a:p>
        </p:txBody>
      </p:sp>
      <p:grpSp>
        <p:nvGrpSpPr>
          <p:cNvPr id="10" name="Group 9">
            <a:extLst>
              <a:ext uri="{FF2B5EF4-FFF2-40B4-BE49-F238E27FC236}">
                <a16:creationId xmlns:a16="http://schemas.microsoft.com/office/drawing/2014/main" id="{0118A43C-4C9F-2876-F72E-1401FEF47BFB}"/>
              </a:ext>
            </a:extLst>
          </p:cNvPr>
          <p:cNvGrpSpPr/>
          <p:nvPr/>
        </p:nvGrpSpPr>
        <p:grpSpPr>
          <a:xfrm>
            <a:off x="0" y="4931857"/>
            <a:ext cx="9143999" cy="220401"/>
            <a:chOff x="855407" y="4791056"/>
            <a:chExt cx="12192000" cy="539151"/>
          </a:xfrm>
        </p:grpSpPr>
        <p:sp>
          <p:nvSpPr>
            <p:cNvPr id="6" name="Rectangle 5">
              <a:extLst>
                <a:ext uri="{FF2B5EF4-FFF2-40B4-BE49-F238E27FC236}">
                  <a16:creationId xmlns:a16="http://schemas.microsoft.com/office/drawing/2014/main" id="{6B9301EC-E661-79A1-06E2-6F2FBBE795C9}"/>
                </a:ext>
              </a:extLst>
            </p:cNvPr>
            <p:cNvSpPr/>
            <p:nvPr/>
          </p:nvSpPr>
          <p:spPr>
            <a:xfrm>
              <a:off x="855407" y="4791056"/>
              <a:ext cx="12192000" cy="9144"/>
            </a:xfrm>
            <a:prstGeom prst="rect">
              <a:avLst/>
            </a:prstGeom>
            <a:gradFill>
              <a:gsLst>
                <a:gs pos="0">
                  <a:srgbClr val="003A5D"/>
                </a:gs>
                <a:gs pos="74000">
                  <a:srgbClr val="AC9E6E"/>
                </a:gs>
                <a:gs pos="83000">
                  <a:srgbClr val="AC9E6E"/>
                </a:gs>
                <a:gs pos="100000">
                  <a:srgbClr val="AC9E6E"/>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latin typeface="Avenir Next LT Pro" panose="020B0504020202020204" pitchFamily="34" charset="0"/>
              </a:endParaRPr>
            </a:p>
          </p:txBody>
        </p:sp>
        <p:sp>
          <p:nvSpPr>
            <p:cNvPr id="7" name="Title 1">
              <a:extLst>
                <a:ext uri="{FF2B5EF4-FFF2-40B4-BE49-F238E27FC236}">
                  <a16:creationId xmlns:a16="http://schemas.microsoft.com/office/drawing/2014/main" id="{217438B9-83C6-D13E-1A88-C601676D2FD8}"/>
                </a:ext>
              </a:extLst>
            </p:cNvPr>
            <p:cNvSpPr txBox="1">
              <a:spLocks/>
            </p:cNvSpPr>
            <p:nvPr/>
          </p:nvSpPr>
          <p:spPr>
            <a:xfrm>
              <a:off x="1147636" y="4791056"/>
              <a:ext cx="2626171" cy="49905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85000"/>
                </a:lnSpc>
              </a:pPr>
              <a:r>
                <a:rPr lang="en-GB" altLang="en-US" sz="500">
                  <a:solidFill>
                    <a:schemeClr val="bg1">
                      <a:lumMod val="75000"/>
                    </a:schemeClr>
                  </a:solidFill>
                  <a:latin typeface="Avenir Next LT Pro" panose="020B0504020202020204" pitchFamily="34" charset="0"/>
                </a:rPr>
                <a:t>COMMERCIAL FLIGHT DELAYS PREDICTION</a:t>
              </a:r>
            </a:p>
          </p:txBody>
        </p:sp>
        <p:sp>
          <p:nvSpPr>
            <p:cNvPr id="8" name="Title 1">
              <a:extLst>
                <a:ext uri="{FF2B5EF4-FFF2-40B4-BE49-F238E27FC236}">
                  <a16:creationId xmlns:a16="http://schemas.microsoft.com/office/drawing/2014/main" id="{1FE8779A-1601-7837-3671-7020C4782F78}"/>
                </a:ext>
              </a:extLst>
            </p:cNvPr>
            <p:cNvSpPr txBox="1">
              <a:spLocks/>
            </p:cNvSpPr>
            <p:nvPr/>
          </p:nvSpPr>
          <p:spPr>
            <a:xfrm>
              <a:off x="5862612" y="4840295"/>
              <a:ext cx="2177592" cy="48991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85000"/>
                </a:lnSpc>
              </a:pPr>
              <a:r>
                <a:rPr lang="en-GB" altLang="en-US" sz="600">
                  <a:solidFill>
                    <a:schemeClr val="bg1">
                      <a:lumMod val="75000"/>
                    </a:schemeClr>
                  </a:solidFill>
                  <a:latin typeface="Avenir Next LT Pro" panose="020B0504020202020204" pitchFamily="34" charset="0"/>
                </a:rPr>
                <a:t>Intro to Data Science Group 5 Project</a:t>
              </a:r>
            </a:p>
          </p:txBody>
        </p:sp>
        <p:sp>
          <p:nvSpPr>
            <p:cNvPr id="9" name="Title 1">
              <a:extLst>
                <a:ext uri="{FF2B5EF4-FFF2-40B4-BE49-F238E27FC236}">
                  <a16:creationId xmlns:a16="http://schemas.microsoft.com/office/drawing/2014/main" id="{44F55808-9AE0-7307-9696-CD1DC7DEAAEE}"/>
                </a:ext>
              </a:extLst>
            </p:cNvPr>
            <p:cNvSpPr txBox="1">
              <a:spLocks/>
            </p:cNvSpPr>
            <p:nvPr/>
          </p:nvSpPr>
          <p:spPr>
            <a:xfrm>
              <a:off x="9999407" y="4840295"/>
              <a:ext cx="2755770" cy="46810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85000"/>
                </a:lnSpc>
              </a:pPr>
              <a:r>
                <a:rPr lang="en-GB" altLang="en-US" sz="600">
                  <a:solidFill>
                    <a:schemeClr val="bg1">
                      <a:lumMod val="75000"/>
                    </a:schemeClr>
                  </a:solidFill>
                  <a:latin typeface="Avenir Next LT Pro" panose="020B0504020202020204" pitchFamily="34" charset="0"/>
                </a:rPr>
                <a:t>– page </a:t>
              </a:r>
              <a:fld id="{74F4C61D-6FC0-47A7-A3FE-96E39AC03A03}" type="slidenum">
                <a:rPr lang="en-GB" altLang="en-US" sz="600" smtClean="0">
                  <a:solidFill>
                    <a:schemeClr val="bg1">
                      <a:lumMod val="75000"/>
                    </a:schemeClr>
                  </a:solidFill>
                  <a:latin typeface="Avenir Next LT Pro" panose="020B0504020202020204" pitchFamily="34" charset="0"/>
                </a:rPr>
                <a:t>23</a:t>
              </a:fld>
              <a:endParaRPr lang="en-GB" altLang="en-US" sz="600">
                <a:solidFill>
                  <a:schemeClr val="bg1">
                    <a:lumMod val="75000"/>
                  </a:schemeClr>
                </a:solidFill>
                <a:latin typeface="Avenir Next LT Pro" panose="020B0504020202020204" pitchFamily="34" charset="0"/>
              </a:endParaRPr>
            </a:p>
          </p:txBody>
        </p:sp>
      </p:grpSp>
      <p:sp>
        <p:nvSpPr>
          <p:cNvPr id="2" name="TextBox 1">
            <a:extLst>
              <a:ext uri="{FF2B5EF4-FFF2-40B4-BE49-F238E27FC236}">
                <a16:creationId xmlns:a16="http://schemas.microsoft.com/office/drawing/2014/main" id="{1D9201D0-36E3-FFBC-56E3-8B3C192F6DC3}"/>
              </a:ext>
            </a:extLst>
          </p:cNvPr>
          <p:cNvSpPr txBox="1"/>
          <p:nvPr/>
        </p:nvSpPr>
        <p:spPr>
          <a:xfrm>
            <a:off x="554700" y="1122765"/>
            <a:ext cx="4341300"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Wingdings" panose="05000000000000000000" pitchFamily="2" charset="2"/>
              <a:buChar char="§"/>
            </a:pPr>
            <a:r>
              <a:rPr lang="en-US" sz="1200">
                <a:solidFill>
                  <a:schemeClr val="tx1"/>
                </a:solidFill>
                <a:latin typeface="Avenir Next LT Pro"/>
                <a:cs typeface="Calibri"/>
              </a:rPr>
              <a:t>Began with Logistic Regression on a training set of &gt;22,000 observations.</a:t>
            </a:r>
          </a:p>
          <a:p>
            <a:endParaRPr lang="en-US" sz="1200">
              <a:solidFill>
                <a:schemeClr val="tx1"/>
              </a:solidFill>
              <a:latin typeface="Avenir Next LT Pro"/>
              <a:cs typeface="Calibri"/>
            </a:endParaRPr>
          </a:p>
          <a:p>
            <a:pPr marL="171450" indent="-171450">
              <a:buFont typeface="Wingdings" panose="05000000000000000000" pitchFamily="2" charset="2"/>
              <a:buChar char="§"/>
            </a:pPr>
            <a:r>
              <a:rPr lang="en-US" sz="1200">
                <a:solidFill>
                  <a:schemeClr val="tx1"/>
                </a:solidFill>
                <a:latin typeface="Avenir Next LT Pro"/>
                <a:cs typeface="Calibri"/>
              </a:rPr>
              <a:t>Used the Following Predictors:</a:t>
            </a:r>
          </a:p>
          <a:p>
            <a:pPr marL="171450" indent="171450">
              <a:buFont typeface="Wingdings" panose="05000000000000000000" pitchFamily="2" charset="2"/>
              <a:buChar char="§"/>
            </a:pPr>
            <a:r>
              <a:rPr lang="en-US" sz="1200">
                <a:solidFill>
                  <a:schemeClr val="tx1"/>
                </a:solidFill>
                <a:latin typeface="Avenir Next LT Pro"/>
                <a:cs typeface="Calibri"/>
              </a:rPr>
              <a:t>Airline</a:t>
            </a:r>
            <a:endParaRPr lang="en-US" sz="1200">
              <a:solidFill>
                <a:schemeClr val="tx1"/>
              </a:solidFill>
              <a:latin typeface="Avenir Next LT Pro" panose="020B0504020202020204" pitchFamily="34" charset="0"/>
              <a:cs typeface="Calibri"/>
            </a:endParaRPr>
          </a:p>
          <a:p>
            <a:pPr marL="171450" indent="171450">
              <a:buFont typeface="Wingdings" panose="05000000000000000000" pitchFamily="2" charset="2"/>
              <a:buChar char="§"/>
            </a:pPr>
            <a:r>
              <a:rPr lang="en-US" sz="1200">
                <a:solidFill>
                  <a:schemeClr val="tx1"/>
                </a:solidFill>
                <a:latin typeface="Avenir Next LT Pro"/>
                <a:cs typeface="Calibri"/>
              </a:rPr>
              <a:t>Airport Origin</a:t>
            </a:r>
          </a:p>
          <a:p>
            <a:pPr marL="171450" indent="171450">
              <a:buFont typeface="Wingdings" panose="05000000000000000000" pitchFamily="2" charset="2"/>
              <a:buChar char="§"/>
            </a:pPr>
            <a:r>
              <a:rPr lang="en-US" sz="1200">
                <a:solidFill>
                  <a:schemeClr val="tx1"/>
                </a:solidFill>
                <a:latin typeface="Avenir Next LT Pro"/>
                <a:cs typeface="Calibri"/>
              </a:rPr>
              <a:t>Airport Destination</a:t>
            </a:r>
            <a:endParaRPr lang="en-US" sz="1200">
              <a:solidFill>
                <a:schemeClr val="tx1"/>
              </a:solidFill>
              <a:latin typeface="Avenir Next LT Pro" panose="020B0504020202020204" pitchFamily="34" charset="0"/>
              <a:cs typeface="Calibri"/>
            </a:endParaRPr>
          </a:p>
          <a:p>
            <a:pPr marL="171450" indent="171450">
              <a:buFont typeface="Wingdings" panose="05000000000000000000" pitchFamily="2" charset="2"/>
              <a:buChar char="§"/>
            </a:pPr>
            <a:r>
              <a:rPr lang="en-US" sz="1200">
                <a:solidFill>
                  <a:schemeClr val="tx1"/>
                </a:solidFill>
                <a:latin typeface="Avenir Next LT Pro"/>
                <a:cs typeface="Calibri"/>
              </a:rPr>
              <a:t>Month</a:t>
            </a:r>
            <a:endParaRPr lang="en-US" sz="1200">
              <a:solidFill>
                <a:schemeClr val="tx1"/>
              </a:solidFill>
              <a:latin typeface="Avenir Next LT Pro" panose="020B0504020202020204" pitchFamily="34" charset="0"/>
              <a:cs typeface="Calibri"/>
            </a:endParaRPr>
          </a:p>
          <a:p>
            <a:pPr marL="171450" indent="171450">
              <a:buFont typeface="Wingdings" panose="05000000000000000000" pitchFamily="2" charset="2"/>
              <a:buChar char="§"/>
            </a:pPr>
            <a:r>
              <a:rPr lang="en-US" sz="1200">
                <a:solidFill>
                  <a:schemeClr val="tx1"/>
                </a:solidFill>
                <a:latin typeface="Avenir Next LT Pro"/>
                <a:cs typeface="Calibri"/>
              </a:rPr>
              <a:t>Day of Week</a:t>
            </a:r>
          </a:p>
          <a:p>
            <a:pPr marL="171450" indent="171450">
              <a:buFont typeface="Wingdings" panose="05000000000000000000" pitchFamily="2" charset="2"/>
              <a:buChar char="§"/>
            </a:pPr>
            <a:r>
              <a:rPr lang="en-US" sz="1200">
                <a:solidFill>
                  <a:schemeClr val="tx1"/>
                </a:solidFill>
                <a:latin typeface="Avenir Next LT Pro"/>
                <a:cs typeface="Calibri"/>
              </a:rPr>
              <a:t>Time of scheduled takeoff (by hour)</a:t>
            </a:r>
          </a:p>
          <a:p>
            <a:pPr marL="171450" indent="171450">
              <a:buFont typeface="Wingdings" panose="05000000000000000000" pitchFamily="2" charset="2"/>
              <a:buChar char="§"/>
            </a:pPr>
            <a:r>
              <a:rPr lang="en-US" sz="1200">
                <a:solidFill>
                  <a:schemeClr val="tx1"/>
                </a:solidFill>
                <a:latin typeface="Avenir Next LT Pro"/>
                <a:cs typeface="Calibri"/>
              </a:rPr>
              <a:t>Distance of flight</a:t>
            </a:r>
          </a:p>
          <a:p>
            <a:pPr marL="171450" indent="171450">
              <a:buFont typeface="Wingdings" panose="05000000000000000000" pitchFamily="2" charset="2"/>
              <a:buChar char="§"/>
            </a:pPr>
            <a:endParaRPr lang="en-US" sz="1200">
              <a:solidFill>
                <a:schemeClr val="tx1"/>
              </a:solidFill>
              <a:latin typeface="Avenir Next LT Pro"/>
              <a:cs typeface="Calibri"/>
            </a:endParaRPr>
          </a:p>
          <a:p>
            <a:pPr marL="173038" indent="-173038">
              <a:buFont typeface="Wingdings" panose="05000000000000000000" pitchFamily="2" charset="2"/>
              <a:buChar char="§"/>
            </a:pPr>
            <a:r>
              <a:rPr lang="en-US" sz="1200">
                <a:solidFill>
                  <a:schemeClr val="tx1"/>
                </a:solidFill>
                <a:latin typeface="Avenir Next LT Pro"/>
                <a:cs typeface="Calibri"/>
              </a:rPr>
              <a:t>We wanted to use predictors that could be used before the flight was scheduled.</a:t>
            </a:r>
          </a:p>
        </p:txBody>
      </p:sp>
      <p:sp>
        <p:nvSpPr>
          <p:cNvPr id="3" name="Google Shape;355;p47">
            <a:extLst>
              <a:ext uri="{FF2B5EF4-FFF2-40B4-BE49-F238E27FC236}">
                <a16:creationId xmlns:a16="http://schemas.microsoft.com/office/drawing/2014/main" id="{A06D89A2-688E-05FA-8D45-D75AAA2DDAF3}"/>
              </a:ext>
            </a:extLst>
          </p:cNvPr>
          <p:cNvSpPr txBox="1">
            <a:spLocks/>
          </p:cNvSpPr>
          <p:nvPr/>
        </p:nvSpPr>
        <p:spPr>
          <a:xfrm>
            <a:off x="4845600" y="4165812"/>
            <a:ext cx="3888000" cy="54721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00">
                <a:latin typeface="Avenir Next LT Pro" panose="020B0504020202020204" pitchFamily="34" charset="0"/>
              </a:rPr>
              <a:t>Travelers delayed at Miami International Airport in Miami, Florida, on April 22, 2022.</a:t>
            </a:r>
          </a:p>
          <a:p>
            <a:endParaRPr lang="en-US" sz="200">
              <a:latin typeface="Avenir Next LT Pro" panose="020B0504020202020204" pitchFamily="34" charset="0"/>
            </a:endParaRPr>
          </a:p>
          <a:p>
            <a:endParaRPr lang="en-US" sz="200">
              <a:latin typeface="Avenir Next LT Pro" panose="020B0504020202020204" pitchFamily="34" charset="0"/>
            </a:endParaRPr>
          </a:p>
          <a:p>
            <a:r>
              <a:rPr lang="en-US" sz="600">
                <a:latin typeface="Avenir Next LT Pro" panose="020B0504020202020204" pitchFamily="34" charset="0"/>
              </a:rPr>
              <a:t>Source: </a:t>
            </a:r>
            <a:r>
              <a:rPr lang="en-US" sz="600">
                <a:solidFill>
                  <a:srgbClr val="AC9E6E"/>
                </a:solidFill>
                <a:latin typeface="Avenir Next LT Pro" panose="020B0504020202020204" pitchFamily="34" charset="0"/>
              </a:rPr>
              <a:t>Daniel Slim/Getty Images</a:t>
            </a:r>
          </a:p>
        </p:txBody>
      </p:sp>
      <p:pic>
        <p:nvPicPr>
          <p:cNvPr id="4" name="Picture 2" descr="Airlines, FAA spar over flight delays ahead of July Fourth weekend">
            <a:extLst>
              <a:ext uri="{FF2B5EF4-FFF2-40B4-BE49-F238E27FC236}">
                <a16:creationId xmlns:a16="http://schemas.microsoft.com/office/drawing/2014/main" id="{1C0E8434-B928-C5B8-EA96-656D77C91A15}"/>
              </a:ext>
            </a:extLst>
          </p:cNvPr>
          <p:cNvPicPr>
            <a:picLocks noChangeAspect="1" noChangeArrowheads="1"/>
          </p:cNvPicPr>
          <p:nvPr/>
        </p:nvPicPr>
        <p:blipFill>
          <a:blip r:embed="rId3" cstate="print">
            <a:grayscl/>
            <a:extLst>
              <a:ext uri="{28A0092B-C50C-407E-A947-70E740481C1C}">
                <a14:useLocalDpi xmlns:a14="http://schemas.microsoft.com/office/drawing/2010/main"/>
              </a:ext>
            </a:extLst>
          </a:blip>
          <a:srcRect/>
          <a:stretch>
            <a:fillRect/>
          </a:stretch>
        </p:blipFill>
        <p:spPr bwMode="auto">
          <a:xfrm>
            <a:off x="4952345" y="1748255"/>
            <a:ext cx="3636955" cy="2388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63840"/>
      </p:ext>
    </p:extLst>
  </p:cSld>
  <p:clrMapOvr>
    <a:masterClrMapping/>
  </p:clrMapOvr>
  <mc:AlternateContent xmlns:mc="http://schemas.openxmlformats.org/markup-compatibility/2006">
    <mc:Choice xmlns:p14="http://schemas.microsoft.com/office/powerpoint/2010/main" Requires="p14">
      <p:transition spd="slow" p14:dur="2000">
        <p:pull/>
      </p:transition>
    </mc:Choice>
    <mc:Fallback>
      <p:transition spd="slow">
        <p:pull/>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0"/>
          <p:cNvSpPr txBox="1">
            <a:spLocks noGrp="1"/>
          </p:cNvSpPr>
          <p:nvPr>
            <p:ph type="title"/>
          </p:nvPr>
        </p:nvSpPr>
        <p:spPr>
          <a:xfrm>
            <a:off x="554700" y="332475"/>
            <a:ext cx="3921300" cy="534987"/>
          </a:xfrm>
          <a:prstGeom prst="rect">
            <a:avLst/>
          </a:prstGeom>
        </p:spPr>
        <p:txBody>
          <a:bodyPr spcFirstLastPara="1" wrap="square" lIns="91425" tIns="91425" rIns="91425" bIns="91425" anchor="t" anchorCtr="0">
            <a:noAutofit/>
          </a:bodyPr>
          <a:lstStyle/>
          <a:p>
            <a:pPr algn="l"/>
            <a:r>
              <a:rPr lang="en" sz="2800">
                <a:highlight>
                  <a:srgbClr val="003A5D"/>
                </a:highlight>
                <a:latin typeface="Avenir Next LT Pro"/>
              </a:rPr>
              <a:t>Logit Results</a:t>
            </a:r>
            <a:endParaRPr lang="en-US"/>
          </a:p>
        </p:txBody>
      </p:sp>
      <p:grpSp>
        <p:nvGrpSpPr>
          <p:cNvPr id="10" name="Group 9">
            <a:extLst>
              <a:ext uri="{FF2B5EF4-FFF2-40B4-BE49-F238E27FC236}">
                <a16:creationId xmlns:a16="http://schemas.microsoft.com/office/drawing/2014/main" id="{0118A43C-4C9F-2876-F72E-1401FEF47BFB}"/>
              </a:ext>
            </a:extLst>
          </p:cNvPr>
          <p:cNvGrpSpPr/>
          <p:nvPr/>
        </p:nvGrpSpPr>
        <p:grpSpPr>
          <a:xfrm>
            <a:off x="0" y="4931857"/>
            <a:ext cx="9143999" cy="220401"/>
            <a:chOff x="855407" y="4791056"/>
            <a:chExt cx="12192000" cy="539151"/>
          </a:xfrm>
        </p:grpSpPr>
        <p:sp>
          <p:nvSpPr>
            <p:cNvPr id="6" name="Rectangle 5">
              <a:extLst>
                <a:ext uri="{FF2B5EF4-FFF2-40B4-BE49-F238E27FC236}">
                  <a16:creationId xmlns:a16="http://schemas.microsoft.com/office/drawing/2014/main" id="{6B9301EC-E661-79A1-06E2-6F2FBBE795C9}"/>
                </a:ext>
              </a:extLst>
            </p:cNvPr>
            <p:cNvSpPr/>
            <p:nvPr/>
          </p:nvSpPr>
          <p:spPr>
            <a:xfrm>
              <a:off x="855407" y="4791056"/>
              <a:ext cx="12192000" cy="9144"/>
            </a:xfrm>
            <a:prstGeom prst="rect">
              <a:avLst/>
            </a:prstGeom>
            <a:gradFill>
              <a:gsLst>
                <a:gs pos="0">
                  <a:srgbClr val="003A5D"/>
                </a:gs>
                <a:gs pos="74000">
                  <a:srgbClr val="AC9E6E"/>
                </a:gs>
                <a:gs pos="83000">
                  <a:srgbClr val="AC9E6E"/>
                </a:gs>
                <a:gs pos="100000">
                  <a:srgbClr val="AC9E6E"/>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latin typeface="Avenir Next LT Pro" panose="020B0504020202020204" pitchFamily="34" charset="0"/>
              </a:endParaRPr>
            </a:p>
          </p:txBody>
        </p:sp>
        <p:sp>
          <p:nvSpPr>
            <p:cNvPr id="7" name="Title 1">
              <a:extLst>
                <a:ext uri="{FF2B5EF4-FFF2-40B4-BE49-F238E27FC236}">
                  <a16:creationId xmlns:a16="http://schemas.microsoft.com/office/drawing/2014/main" id="{217438B9-83C6-D13E-1A88-C601676D2FD8}"/>
                </a:ext>
              </a:extLst>
            </p:cNvPr>
            <p:cNvSpPr txBox="1">
              <a:spLocks/>
            </p:cNvSpPr>
            <p:nvPr/>
          </p:nvSpPr>
          <p:spPr>
            <a:xfrm>
              <a:off x="1147636" y="4791056"/>
              <a:ext cx="2626171" cy="49905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85000"/>
                </a:lnSpc>
              </a:pPr>
              <a:r>
                <a:rPr lang="en-GB" altLang="en-US" sz="500">
                  <a:solidFill>
                    <a:schemeClr val="bg1">
                      <a:lumMod val="75000"/>
                    </a:schemeClr>
                  </a:solidFill>
                  <a:latin typeface="Avenir Next LT Pro" panose="020B0504020202020204" pitchFamily="34" charset="0"/>
                </a:rPr>
                <a:t>COMMERCIAL FLIGHT DELAYS PREDICTION</a:t>
              </a:r>
            </a:p>
          </p:txBody>
        </p:sp>
        <p:sp>
          <p:nvSpPr>
            <p:cNvPr id="8" name="Title 1">
              <a:extLst>
                <a:ext uri="{FF2B5EF4-FFF2-40B4-BE49-F238E27FC236}">
                  <a16:creationId xmlns:a16="http://schemas.microsoft.com/office/drawing/2014/main" id="{1FE8779A-1601-7837-3671-7020C4782F78}"/>
                </a:ext>
              </a:extLst>
            </p:cNvPr>
            <p:cNvSpPr txBox="1">
              <a:spLocks/>
            </p:cNvSpPr>
            <p:nvPr/>
          </p:nvSpPr>
          <p:spPr>
            <a:xfrm>
              <a:off x="5862612" y="4840295"/>
              <a:ext cx="2177592" cy="48991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85000"/>
                </a:lnSpc>
              </a:pPr>
              <a:r>
                <a:rPr lang="en-GB" altLang="en-US" sz="600">
                  <a:solidFill>
                    <a:schemeClr val="bg1">
                      <a:lumMod val="75000"/>
                    </a:schemeClr>
                  </a:solidFill>
                  <a:latin typeface="Avenir Next LT Pro" panose="020B0504020202020204" pitchFamily="34" charset="0"/>
                </a:rPr>
                <a:t>Intro to Data Science Group 5 Project</a:t>
              </a:r>
            </a:p>
          </p:txBody>
        </p:sp>
        <p:sp>
          <p:nvSpPr>
            <p:cNvPr id="9" name="Title 1">
              <a:extLst>
                <a:ext uri="{FF2B5EF4-FFF2-40B4-BE49-F238E27FC236}">
                  <a16:creationId xmlns:a16="http://schemas.microsoft.com/office/drawing/2014/main" id="{44F55808-9AE0-7307-9696-CD1DC7DEAAEE}"/>
                </a:ext>
              </a:extLst>
            </p:cNvPr>
            <p:cNvSpPr txBox="1">
              <a:spLocks/>
            </p:cNvSpPr>
            <p:nvPr/>
          </p:nvSpPr>
          <p:spPr>
            <a:xfrm>
              <a:off x="9999407" y="4840295"/>
              <a:ext cx="2755770" cy="44067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85000"/>
                </a:lnSpc>
              </a:pPr>
              <a:r>
                <a:rPr lang="en-GB" altLang="en-US" sz="600">
                  <a:solidFill>
                    <a:schemeClr val="bg1">
                      <a:lumMod val="75000"/>
                    </a:schemeClr>
                  </a:solidFill>
                  <a:latin typeface="Avenir Next LT Pro" panose="020B0504020202020204" pitchFamily="34" charset="0"/>
                </a:rPr>
                <a:t>– page </a:t>
              </a:r>
              <a:fld id="{74F4C61D-6FC0-47A7-A3FE-96E39AC03A03}" type="slidenum">
                <a:rPr lang="en-GB" altLang="en-US" sz="600" smtClean="0">
                  <a:solidFill>
                    <a:schemeClr val="bg1">
                      <a:lumMod val="75000"/>
                    </a:schemeClr>
                  </a:solidFill>
                  <a:latin typeface="Avenir Next LT Pro" panose="020B0504020202020204" pitchFamily="34" charset="0"/>
                </a:rPr>
                <a:t>24</a:t>
              </a:fld>
              <a:endParaRPr lang="en-GB" altLang="en-US" sz="600">
                <a:solidFill>
                  <a:schemeClr val="bg1">
                    <a:lumMod val="75000"/>
                  </a:schemeClr>
                </a:solidFill>
                <a:latin typeface="Avenir Next LT Pro" panose="020B0504020202020204" pitchFamily="34" charset="0"/>
              </a:endParaRPr>
            </a:p>
          </p:txBody>
        </p:sp>
      </p:grpSp>
      <p:sp>
        <p:nvSpPr>
          <p:cNvPr id="2" name="TextBox 1">
            <a:extLst>
              <a:ext uri="{FF2B5EF4-FFF2-40B4-BE49-F238E27FC236}">
                <a16:creationId xmlns:a16="http://schemas.microsoft.com/office/drawing/2014/main" id="{1D9201D0-36E3-FFBC-56E3-8B3C192F6DC3}"/>
              </a:ext>
            </a:extLst>
          </p:cNvPr>
          <p:cNvSpPr txBox="1"/>
          <p:nvPr/>
        </p:nvSpPr>
        <p:spPr>
          <a:xfrm>
            <a:off x="554700" y="3700494"/>
            <a:ext cx="3830452"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solidFill>
                  <a:srgbClr val="003A5D"/>
                </a:solidFill>
                <a:latin typeface="Avenir Next LT Pro"/>
                <a:cs typeface="Calibri"/>
              </a:rPr>
              <a:t>ROC Curve on Training Dataset</a:t>
            </a:r>
          </a:p>
          <a:p>
            <a:r>
              <a:rPr lang="en-US" sz="1100">
                <a:solidFill>
                  <a:schemeClr val="tx1"/>
                </a:solidFill>
                <a:latin typeface="Avenir Next LT Pro"/>
                <a:cs typeface="Calibri"/>
              </a:rPr>
              <a:t>AUC: 0.654</a:t>
            </a:r>
          </a:p>
          <a:p>
            <a:r>
              <a:rPr lang="en-US" sz="1100">
                <a:solidFill>
                  <a:schemeClr val="tx1"/>
                </a:solidFill>
                <a:latin typeface="Avenir Next LT Pro"/>
                <a:cs typeface="Calibri"/>
              </a:rPr>
              <a:t>McFadden: 0.058</a:t>
            </a:r>
          </a:p>
          <a:p>
            <a:r>
              <a:rPr lang="en-US" sz="1100">
                <a:solidFill>
                  <a:schemeClr val="tx1"/>
                </a:solidFill>
                <a:latin typeface="Avenir Next LT Pro"/>
                <a:cs typeface="Calibri"/>
              </a:rPr>
              <a:t>AIC: </a:t>
            </a:r>
            <a:r>
              <a:rPr lang="en-US" sz="1100">
                <a:latin typeface="Avenir Next LT Pro"/>
              </a:rPr>
              <a:t>29496</a:t>
            </a:r>
            <a:endParaRPr lang="en-US" sz="1100">
              <a:latin typeface="Avenir Next LT Pro"/>
              <a:cs typeface="Calibri"/>
            </a:endParaRPr>
          </a:p>
        </p:txBody>
      </p:sp>
      <p:pic>
        <p:nvPicPr>
          <p:cNvPr id="5" name="Picture 10" descr="Chart&#10;&#10;Description automatically generated">
            <a:extLst>
              <a:ext uri="{FF2B5EF4-FFF2-40B4-BE49-F238E27FC236}">
                <a16:creationId xmlns:a16="http://schemas.microsoft.com/office/drawing/2014/main" id="{05E4DB62-7C53-2F05-D300-487989CC10EE}"/>
              </a:ext>
            </a:extLst>
          </p:cNvPr>
          <p:cNvPicPr>
            <a:picLocks noChangeAspect="1"/>
          </p:cNvPicPr>
          <p:nvPr/>
        </p:nvPicPr>
        <p:blipFill>
          <a:blip r:embed="rId3"/>
          <a:stretch>
            <a:fillRect/>
          </a:stretch>
        </p:blipFill>
        <p:spPr>
          <a:xfrm>
            <a:off x="647574" y="1352210"/>
            <a:ext cx="3737578" cy="2295973"/>
          </a:xfrm>
          <a:prstGeom prst="rect">
            <a:avLst/>
          </a:prstGeom>
        </p:spPr>
      </p:pic>
      <p:pic>
        <p:nvPicPr>
          <p:cNvPr id="11" name="Picture 11" descr="Chart, line chart&#10;&#10;Description automatically generated">
            <a:extLst>
              <a:ext uri="{FF2B5EF4-FFF2-40B4-BE49-F238E27FC236}">
                <a16:creationId xmlns:a16="http://schemas.microsoft.com/office/drawing/2014/main" id="{93F84F92-CBA1-518B-422D-EE941BDB5C64}"/>
              </a:ext>
            </a:extLst>
          </p:cNvPr>
          <p:cNvPicPr>
            <a:picLocks noChangeAspect="1"/>
          </p:cNvPicPr>
          <p:nvPr/>
        </p:nvPicPr>
        <p:blipFill>
          <a:blip r:embed="rId4"/>
          <a:stretch>
            <a:fillRect/>
          </a:stretch>
        </p:blipFill>
        <p:spPr>
          <a:xfrm>
            <a:off x="4813202" y="1352212"/>
            <a:ext cx="3731969" cy="2295972"/>
          </a:xfrm>
          <a:prstGeom prst="rect">
            <a:avLst/>
          </a:prstGeom>
        </p:spPr>
      </p:pic>
      <p:sp>
        <p:nvSpPr>
          <p:cNvPr id="13" name="TextBox 12">
            <a:extLst>
              <a:ext uri="{FF2B5EF4-FFF2-40B4-BE49-F238E27FC236}">
                <a16:creationId xmlns:a16="http://schemas.microsoft.com/office/drawing/2014/main" id="{26F99028-D65D-F82E-080D-87060AD8C40A}"/>
              </a:ext>
            </a:extLst>
          </p:cNvPr>
          <p:cNvSpPr txBox="1"/>
          <p:nvPr/>
        </p:nvSpPr>
        <p:spPr>
          <a:xfrm>
            <a:off x="4737250" y="3707776"/>
            <a:ext cx="380792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003A5D"/>
                </a:solidFill>
                <a:latin typeface="Avenir Next LT Pro"/>
                <a:cs typeface="Calibri"/>
              </a:rPr>
              <a:t>ROC Curve on Testing Dataset</a:t>
            </a:r>
          </a:p>
          <a:p>
            <a:r>
              <a:rPr lang="en-US" sz="1200">
                <a:solidFill>
                  <a:schemeClr val="tx1"/>
                </a:solidFill>
                <a:latin typeface="Avenir Next LT Pro"/>
                <a:cs typeface="Calibri"/>
              </a:rPr>
              <a:t>AUC: 0.600</a:t>
            </a:r>
          </a:p>
        </p:txBody>
      </p:sp>
    </p:spTree>
    <p:extLst>
      <p:ext uri="{BB962C8B-B14F-4D97-AF65-F5344CB8AC3E}">
        <p14:creationId xmlns:p14="http://schemas.microsoft.com/office/powerpoint/2010/main" val="1564444858"/>
      </p:ext>
    </p:extLst>
  </p:cSld>
  <p:clrMapOvr>
    <a:masterClrMapping/>
  </p:clrMapOvr>
  <mc:AlternateContent xmlns:mc="http://schemas.openxmlformats.org/markup-compatibility/2006">
    <mc:Choice xmlns:p14="http://schemas.microsoft.com/office/powerpoint/2010/main" Requires="p14">
      <p:transition spd="slow" p14:dur="2000">
        <p:pull/>
      </p:transition>
    </mc:Choice>
    <mc:Fallback>
      <p:transition spd="slow">
        <p:pull/>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0"/>
          <p:cNvSpPr txBox="1">
            <a:spLocks noGrp="1"/>
          </p:cNvSpPr>
          <p:nvPr>
            <p:ph type="title"/>
          </p:nvPr>
        </p:nvSpPr>
        <p:spPr>
          <a:xfrm>
            <a:off x="554700" y="332475"/>
            <a:ext cx="8235722" cy="534987"/>
          </a:xfrm>
          <a:prstGeom prst="rect">
            <a:avLst/>
          </a:prstGeom>
        </p:spPr>
        <p:txBody>
          <a:bodyPr spcFirstLastPara="1" wrap="square" lIns="91425" tIns="91425" rIns="91425" bIns="91425" anchor="t" anchorCtr="0">
            <a:noAutofit/>
          </a:bodyPr>
          <a:lstStyle/>
          <a:p>
            <a:pPr algn="l"/>
            <a:r>
              <a:rPr lang="en" sz="2800">
                <a:highlight>
                  <a:srgbClr val="003A5D"/>
                </a:highlight>
                <a:latin typeface="Avenir Next LT Pro"/>
              </a:rPr>
              <a:t>Logit Results – Highly Predictive Variables </a:t>
            </a:r>
            <a:endParaRPr lang="en-US"/>
          </a:p>
        </p:txBody>
      </p:sp>
      <p:grpSp>
        <p:nvGrpSpPr>
          <p:cNvPr id="10" name="Group 9">
            <a:extLst>
              <a:ext uri="{FF2B5EF4-FFF2-40B4-BE49-F238E27FC236}">
                <a16:creationId xmlns:a16="http://schemas.microsoft.com/office/drawing/2014/main" id="{0118A43C-4C9F-2876-F72E-1401FEF47BFB}"/>
              </a:ext>
            </a:extLst>
          </p:cNvPr>
          <p:cNvGrpSpPr/>
          <p:nvPr/>
        </p:nvGrpSpPr>
        <p:grpSpPr>
          <a:xfrm>
            <a:off x="0" y="4931857"/>
            <a:ext cx="9143999" cy="220401"/>
            <a:chOff x="855407" y="4791056"/>
            <a:chExt cx="12192000" cy="539151"/>
          </a:xfrm>
        </p:grpSpPr>
        <p:sp>
          <p:nvSpPr>
            <p:cNvPr id="6" name="Rectangle 5">
              <a:extLst>
                <a:ext uri="{FF2B5EF4-FFF2-40B4-BE49-F238E27FC236}">
                  <a16:creationId xmlns:a16="http://schemas.microsoft.com/office/drawing/2014/main" id="{6B9301EC-E661-79A1-06E2-6F2FBBE795C9}"/>
                </a:ext>
              </a:extLst>
            </p:cNvPr>
            <p:cNvSpPr/>
            <p:nvPr/>
          </p:nvSpPr>
          <p:spPr>
            <a:xfrm>
              <a:off x="855407" y="4791056"/>
              <a:ext cx="12192000" cy="9144"/>
            </a:xfrm>
            <a:prstGeom prst="rect">
              <a:avLst/>
            </a:prstGeom>
            <a:gradFill>
              <a:gsLst>
                <a:gs pos="0">
                  <a:srgbClr val="003A5D"/>
                </a:gs>
                <a:gs pos="74000">
                  <a:srgbClr val="AC9E6E"/>
                </a:gs>
                <a:gs pos="83000">
                  <a:srgbClr val="AC9E6E"/>
                </a:gs>
                <a:gs pos="100000">
                  <a:srgbClr val="AC9E6E"/>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latin typeface="Avenir Next LT Pro" panose="020B0504020202020204" pitchFamily="34" charset="0"/>
              </a:endParaRPr>
            </a:p>
          </p:txBody>
        </p:sp>
        <p:sp>
          <p:nvSpPr>
            <p:cNvPr id="7" name="Title 1">
              <a:extLst>
                <a:ext uri="{FF2B5EF4-FFF2-40B4-BE49-F238E27FC236}">
                  <a16:creationId xmlns:a16="http://schemas.microsoft.com/office/drawing/2014/main" id="{217438B9-83C6-D13E-1A88-C601676D2FD8}"/>
                </a:ext>
              </a:extLst>
            </p:cNvPr>
            <p:cNvSpPr txBox="1">
              <a:spLocks/>
            </p:cNvSpPr>
            <p:nvPr/>
          </p:nvSpPr>
          <p:spPr>
            <a:xfrm>
              <a:off x="1147636" y="4791056"/>
              <a:ext cx="2626171" cy="49905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85000"/>
                </a:lnSpc>
              </a:pPr>
              <a:r>
                <a:rPr lang="en-GB" altLang="en-US" sz="500">
                  <a:solidFill>
                    <a:schemeClr val="bg1">
                      <a:lumMod val="75000"/>
                    </a:schemeClr>
                  </a:solidFill>
                  <a:latin typeface="Avenir Next LT Pro" panose="020B0504020202020204" pitchFamily="34" charset="0"/>
                </a:rPr>
                <a:t>COMMERCIAL FLIGHT DELAYS PREDICTION</a:t>
              </a:r>
            </a:p>
          </p:txBody>
        </p:sp>
        <p:sp>
          <p:nvSpPr>
            <p:cNvPr id="8" name="Title 1">
              <a:extLst>
                <a:ext uri="{FF2B5EF4-FFF2-40B4-BE49-F238E27FC236}">
                  <a16:creationId xmlns:a16="http://schemas.microsoft.com/office/drawing/2014/main" id="{1FE8779A-1601-7837-3671-7020C4782F78}"/>
                </a:ext>
              </a:extLst>
            </p:cNvPr>
            <p:cNvSpPr txBox="1">
              <a:spLocks/>
            </p:cNvSpPr>
            <p:nvPr/>
          </p:nvSpPr>
          <p:spPr>
            <a:xfrm>
              <a:off x="5862612" y="4840295"/>
              <a:ext cx="2177592" cy="48991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85000"/>
                </a:lnSpc>
              </a:pPr>
              <a:r>
                <a:rPr lang="en-GB" altLang="en-US" sz="600">
                  <a:solidFill>
                    <a:schemeClr val="bg1">
                      <a:lumMod val="75000"/>
                    </a:schemeClr>
                  </a:solidFill>
                  <a:latin typeface="Avenir Next LT Pro" panose="020B0504020202020204" pitchFamily="34" charset="0"/>
                </a:rPr>
                <a:t>Intro to Data Science Group 5 Project</a:t>
              </a:r>
            </a:p>
          </p:txBody>
        </p:sp>
        <p:sp>
          <p:nvSpPr>
            <p:cNvPr id="9" name="Title 1">
              <a:extLst>
                <a:ext uri="{FF2B5EF4-FFF2-40B4-BE49-F238E27FC236}">
                  <a16:creationId xmlns:a16="http://schemas.microsoft.com/office/drawing/2014/main" id="{44F55808-9AE0-7307-9696-CD1DC7DEAAEE}"/>
                </a:ext>
              </a:extLst>
            </p:cNvPr>
            <p:cNvSpPr txBox="1">
              <a:spLocks/>
            </p:cNvSpPr>
            <p:nvPr/>
          </p:nvSpPr>
          <p:spPr>
            <a:xfrm>
              <a:off x="9999407" y="4840295"/>
              <a:ext cx="2755770" cy="44067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85000"/>
                </a:lnSpc>
              </a:pPr>
              <a:r>
                <a:rPr lang="en-GB" altLang="en-US" sz="600">
                  <a:solidFill>
                    <a:schemeClr val="bg1">
                      <a:lumMod val="75000"/>
                    </a:schemeClr>
                  </a:solidFill>
                  <a:latin typeface="Avenir Next LT Pro" panose="020B0504020202020204" pitchFamily="34" charset="0"/>
                </a:rPr>
                <a:t>– page </a:t>
              </a:r>
              <a:fld id="{74F4C61D-6FC0-47A7-A3FE-96E39AC03A03}" type="slidenum">
                <a:rPr lang="en-GB" altLang="en-US" sz="600" smtClean="0">
                  <a:solidFill>
                    <a:schemeClr val="bg1">
                      <a:lumMod val="75000"/>
                    </a:schemeClr>
                  </a:solidFill>
                  <a:latin typeface="Avenir Next LT Pro" panose="020B0504020202020204" pitchFamily="34" charset="0"/>
                </a:rPr>
                <a:t>25</a:t>
              </a:fld>
              <a:endParaRPr lang="en-GB" altLang="en-US" sz="600">
                <a:solidFill>
                  <a:schemeClr val="bg1">
                    <a:lumMod val="75000"/>
                  </a:schemeClr>
                </a:solidFill>
                <a:latin typeface="Avenir Next LT Pro" panose="020B0504020202020204" pitchFamily="34" charset="0"/>
              </a:endParaRPr>
            </a:p>
          </p:txBody>
        </p:sp>
      </p:grpSp>
      <p:sp>
        <p:nvSpPr>
          <p:cNvPr id="2" name="TextBox 1">
            <a:extLst>
              <a:ext uri="{FF2B5EF4-FFF2-40B4-BE49-F238E27FC236}">
                <a16:creationId xmlns:a16="http://schemas.microsoft.com/office/drawing/2014/main" id="{1D9201D0-36E3-FFBC-56E3-8B3C192F6DC3}"/>
              </a:ext>
            </a:extLst>
          </p:cNvPr>
          <p:cNvSpPr txBox="1"/>
          <p:nvPr/>
        </p:nvSpPr>
        <p:spPr>
          <a:xfrm>
            <a:off x="561900" y="3719687"/>
            <a:ext cx="4431364"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solidFill>
                  <a:srgbClr val="003A5D"/>
                </a:solidFill>
                <a:latin typeface="Avenir Next LT Pro"/>
                <a:cs typeface="Calibri"/>
              </a:rPr>
              <a:t>ROC Curve</a:t>
            </a:r>
          </a:p>
          <a:p>
            <a:r>
              <a:rPr lang="en-US" sz="1100">
                <a:solidFill>
                  <a:schemeClr val="tx1"/>
                </a:solidFill>
                <a:latin typeface="Avenir Next LT Pro"/>
                <a:cs typeface="Calibri"/>
              </a:rPr>
              <a:t>AUC: 0.786</a:t>
            </a:r>
          </a:p>
          <a:p>
            <a:r>
              <a:rPr lang="en-US" sz="1100">
                <a:solidFill>
                  <a:schemeClr val="tx1"/>
                </a:solidFill>
                <a:latin typeface="Avenir Next LT Pro"/>
                <a:cs typeface="Calibri"/>
              </a:rPr>
              <a:t>McFadden: 0.2063</a:t>
            </a:r>
          </a:p>
        </p:txBody>
      </p:sp>
      <p:pic>
        <p:nvPicPr>
          <p:cNvPr id="3" name="Picture 3">
            <a:extLst>
              <a:ext uri="{FF2B5EF4-FFF2-40B4-BE49-F238E27FC236}">
                <a16:creationId xmlns:a16="http://schemas.microsoft.com/office/drawing/2014/main" id="{DB1DB491-0890-5922-0D11-85B180E147A7}"/>
              </a:ext>
            </a:extLst>
          </p:cNvPr>
          <p:cNvPicPr>
            <a:picLocks noChangeAspect="1"/>
          </p:cNvPicPr>
          <p:nvPr/>
        </p:nvPicPr>
        <p:blipFill>
          <a:blip r:embed="rId3"/>
          <a:stretch>
            <a:fillRect/>
          </a:stretch>
        </p:blipFill>
        <p:spPr>
          <a:xfrm>
            <a:off x="658045" y="1079999"/>
            <a:ext cx="4263294" cy="2627705"/>
          </a:xfrm>
          <a:prstGeom prst="rect">
            <a:avLst/>
          </a:prstGeom>
        </p:spPr>
      </p:pic>
      <p:sp>
        <p:nvSpPr>
          <p:cNvPr id="4" name="TextBox 3">
            <a:extLst>
              <a:ext uri="{FF2B5EF4-FFF2-40B4-BE49-F238E27FC236}">
                <a16:creationId xmlns:a16="http://schemas.microsoft.com/office/drawing/2014/main" id="{E5EC499F-F45B-F3CC-4989-ADFBB94E9D51}"/>
              </a:ext>
            </a:extLst>
          </p:cNvPr>
          <p:cNvSpPr txBox="1"/>
          <p:nvPr/>
        </p:nvSpPr>
        <p:spPr>
          <a:xfrm>
            <a:off x="5035496" y="1081625"/>
            <a:ext cx="375492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panose="05000000000000000000" pitchFamily="2" charset="2"/>
              <a:buChar char="§"/>
            </a:pPr>
            <a:r>
              <a:rPr lang="en-US" sz="1200">
                <a:latin typeface="Avenir Next LT Pro"/>
              </a:rPr>
              <a:t>Adding variables that are collected after or during the flight, such as taxi time, actual flight duration, and arrival time.</a:t>
            </a:r>
          </a:p>
          <a:p>
            <a:endParaRPr lang="en-US" sz="1200">
              <a:latin typeface="Avenir Next LT Pro"/>
            </a:endParaRPr>
          </a:p>
          <a:p>
            <a:pPr marL="285750" indent="-285750">
              <a:buFont typeface="Wingdings" panose="05000000000000000000" pitchFamily="2" charset="2"/>
              <a:buChar char="§"/>
            </a:pPr>
            <a:r>
              <a:rPr lang="en-US" sz="1200">
                <a:latin typeface="Avenir Next LT Pro"/>
              </a:rPr>
              <a:t>These are obviously going to correlate with delays, so they were not included in the final model.</a:t>
            </a:r>
          </a:p>
          <a:p>
            <a:endParaRPr lang="en-US" sz="1200">
              <a:latin typeface="Avenir Next LT Pro"/>
            </a:endParaRPr>
          </a:p>
          <a:p>
            <a:pPr marL="285750" indent="-285750">
              <a:buFont typeface="Wingdings" panose="05000000000000000000" pitchFamily="2" charset="2"/>
              <a:buChar char="§"/>
            </a:pPr>
            <a:r>
              <a:rPr lang="en-US" sz="1200">
                <a:latin typeface="Avenir Next LT Pro"/>
              </a:rPr>
              <a:t>Shown here for reference.</a:t>
            </a:r>
          </a:p>
        </p:txBody>
      </p:sp>
    </p:spTree>
    <p:extLst>
      <p:ext uri="{BB962C8B-B14F-4D97-AF65-F5344CB8AC3E}">
        <p14:creationId xmlns:p14="http://schemas.microsoft.com/office/powerpoint/2010/main" val="3208090873"/>
      </p:ext>
    </p:extLst>
  </p:cSld>
  <p:clrMapOvr>
    <a:masterClrMapping/>
  </p:clrMapOvr>
  <mc:AlternateContent xmlns:mc="http://schemas.openxmlformats.org/markup-compatibility/2006">
    <mc:Choice xmlns:p14="http://schemas.microsoft.com/office/powerpoint/2010/main" Requires="p14">
      <p:transition spd="slow" p14:dur="2000">
        <p:pull/>
      </p:transition>
    </mc:Choice>
    <mc:Fallback>
      <p:transition spd="slow">
        <p:pull/>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0"/>
          <p:cNvSpPr txBox="1">
            <a:spLocks noGrp="1"/>
          </p:cNvSpPr>
          <p:nvPr>
            <p:ph type="title"/>
          </p:nvPr>
        </p:nvSpPr>
        <p:spPr>
          <a:xfrm>
            <a:off x="554700" y="332475"/>
            <a:ext cx="3921300" cy="534987"/>
          </a:xfrm>
          <a:prstGeom prst="rect">
            <a:avLst/>
          </a:prstGeom>
        </p:spPr>
        <p:txBody>
          <a:bodyPr spcFirstLastPara="1" wrap="square" lIns="91425" tIns="91425" rIns="91425" bIns="91425" anchor="t" anchorCtr="0">
            <a:noAutofit/>
          </a:bodyPr>
          <a:lstStyle/>
          <a:p>
            <a:pPr algn="l"/>
            <a:r>
              <a:rPr lang="en" sz="2800">
                <a:highlight>
                  <a:srgbClr val="003A5D"/>
                </a:highlight>
                <a:latin typeface="Avenir Next LT Pro"/>
              </a:rPr>
              <a:t>Significant Predictors</a:t>
            </a:r>
            <a:endParaRPr lang="en-US"/>
          </a:p>
        </p:txBody>
      </p:sp>
      <p:grpSp>
        <p:nvGrpSpPr>
          <p:cNvPr id="10" name="Group 9">
            <a:extLst>
              <a:ext uri="{FF2B5EF4-FFF2-40B4-BE49-F238E27FC236}">
                <a16:creationId xmlns:a16="http://schemas.microsoft.com/office/drawing/2014/main" id="{0118A43C-4C9F-2876-F72E-1401FEF47BFB}"/>
              </a:ext>
            </a:extLst>
          </p:cNvPr>
          <p:cNvGrpSpPr/>
          <p:nvPr/>
        </p:nvGrpSpPr>
        <p:grpSpPr>
          <a:xfrm>
            <a:off x="0" y="4931857"/>
            <a:ext cx="9143999" cy="220401"/>
            <a:chOff x="855407" y="4791056"/>
            <a:chExt cx="12192000" cy="539151"/>
          </a:xfrm>
        </p:grpSpPr>
        <p:sp>
          <p:nvSpPr>
            <p:cNvPr id="6" name="Rectangle 5">
              <a:extLst>
                <a:ext uri="{FF2B5EF4-FFF2-40B4-BE49-F238E27FC236}">
                  <a16:creationId xmlns:a16="http://schemas.microsoft.com/office/drawing/2014/main" id="{6B9301EC-E661-79A1-06E2-6F2FBBE795C9}"/>
                </a:ext>
              </a:extLst>
            </p:cNvPr>
            <p:cNvSpPr/>
            <p:nvPr/>
          </p:nvSpPr>
          <p:spPr>
            <a:xfrm>
              <a:off x="855407" y="4791056"/>
              <a:ext cx="12192000" cy="9144"/>
            </a:xfrm>
            <a:prstGeom prst="rect">
              <a:avLst/>
            </a:prstGeom>
            <a:gradFill>
              <a:gsLst>
                <a:gs pos="0">
                  <a:srgbClr val="003A5D"/>
                </a:gs>
                <a:gs pos="74000">
                  <a:srgbClr val="AC9E6E"/>
                </a:gs>
                <a:gs pos="83000">
                  <a:srgbClr val="AC9E6E"/>
                </a:gs>
                <a:gs pos="100000">
                  <a:srgbClr val="AC9E6E"/>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latin typeface="Avenir Next LT Pro" panose="020B0504020202020204" pitchFamily="34" charset="0"/>
              </a:endParaRPr>
            </a:p>
          </p:txBody>
        </p:sp>
        <p:sp>
          <p:nvSpPr>
            <p:cNvPr id="7" name="Title 1">
              <a:extLst>
                <a:ext uri="{FF2B5EF4-FFF2-40B4-BE49-F238E27FC236}">
                  <a16:creationId xmlns:a16="http://schemas.microsoft.com/office/drawing/2014/main" id="{217438B9-83C6-D13E-1A88-C601676D2FD8}"/>
                </a:ext>
              </a:extLst>
            </p:cNvPr>
            <p:cNvSpPr txBox="1">
              <a:spLocks/>
            </p:cNvSpPr>
            <p:nvPr/>
          </p:nvSpPr>
          <p:spPr>
            <a:xfrm>
              <a:off x="1147636" y="4791056"/>
              <a:ext cx="2626171" cy="49905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85000"/>
                </a:lnSpc>
              </a:pPr>
              <a:r>
                <a:rPr lang="en-GB" altLang="en-US" sz="500">
                  <a:solidFill>
                    <a:schemeClr val="bg1">
                      <a:lumMod val="75000"/>
                    </a:schemeClr>
                  </a:solidFill>
                  <a:latin typeface="Avenir Next LT Pro" panose="020B0504020202020204" pitchFamily="34" charset="0"/>
                </a:rPr>
                <a:t>COMMERCIAL FLIGHT DELAYS PREDICTION</a:t>
              </a:r>
            </a:p>
          </p:txBody>
        </p:sp>
        <p:sp>
          <p:nvSpPr>
            <p:cNvPr id="8" name="Title 1">
              <a:extLst>
                <a:ext uri="{FF2B5EF4-FFF2-40B4-BE49-F238E27FC236}">
                  <a16:creationId xmlns:a16="http://schemas.microsoft.com/office/drawing/2014/main" id="{1FE8779A-1601-7837-3671-7020C4782F78}"/>
                </a:ext>
              </a:extLst>
            </p:cNvPr>
            <p:cNvSpPr txBox="1">
              <a:spLocks/>
            </p:cNvSpPr>
            <p:nvPr/>
          </p:nvSpPr>
          <p:spPr>
            <a:xfrm>
              <a:off x="5862612" y="4840295"/>
              <a:ext cx="2177592" cy="48991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85000"/>
                </a:lnSpc>
              </a:pPr>
              <a:r>
                <a:rPr lang="en-GB" altLang="en-US" sz="600">
                  <a:solidFill>
                    <a:schemeClr val="bg1">
                      <a:lumMod val="75000"/>
                    </a:schemeClr>
                  </a:solidFill>
                  <a:latin typeface="Avenir Next LT Pro" panose="020B0504020202020204" pitchFamily="34" charset="0"/>
                </a:rPr>
                <a:t>Intro to Data Science Group 5 Project</a:t>
              </a:r>
            </a:p>
          </p:txBody>
        </p:sp>
        <p:sp>
          <p:nvSpPr>
            <p:cNvPr id="9" name="Title 1">
              <a:extLst>
                <a:ext uri="{FF2B5EF4-FFF2-40B4-BE49-F238E27FC236}">
                  <a16:creationId xmlns:a16="http://schemas.microsoft.com/office/drawing/2014/main" id="{44F55808-9AE0-7307-9696-CD1DC7DEAAEE}"/>
                </a:ext>
              </a:extLst>
            </p:cNvPr>
            <p:cNvSpPr txBox="1">
              <a:spLocks/>
            </p:cNvSpPr>
            <p:nvPr/>
          </p:nvSpPr>
          <p:spPr>
            <a:xfrm>
              <a:off x="9999407" y="4840295"/>
              <a:ext cx="2755770" cy="44981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85000"/>
                </a:lnSpc>
              </a:pPr>
              <a:r>
                <a:rPr lang="en-GB" altLang="en-US" sz="600">
                  <a:solidFill>
                    <a:schemeClr val="bg1">
                      <a:lumMod val="75000"/>
                    </a:schemeClr>
                  </a:solidFill>
                  <a:latin typeface="Avenir Next LT Pro" panose="020B0504020202020204" pitchFamily="34" charset="0"/>
                </a:rPr>
                <a:t>– page </a:t>
              </a:r>
              <a:fld id="{74F4C61D-6FC0-47A7-A3FE-96E39AC03A03}" type="slidenum">
                <a:rPr lang="en-GB" altLang="en-US" sz="600" smtClean="0">
                  <a:solidFill>
                    <a:schemeClr val="bg1">
                      <a:lumMod val="75000"/>
                    </a:schemeClr>
                  </a:solidFill>
                  <a:latin typeface="Avenir Next LT Pro" panose="020B0504020202020204" pitchFamily="34" charset="0"/>
                </a:rPr>
                <a:t>26</a:t>
              </a:fld>
              <a:endParaRPr lang="en-GB" altLang="en-US" sz="600">
                <a:solidFill>
                  <a:schemeClr val="bg1">
                    <a:lumMod val="75000"/>
                  </a:schemeClr>
                </a:solidFill>
                <a:latin typeface="Avenir Next LT Pro" panose="020B0504020202020204" pitchFamily="34" charset="0"/>
              </a:endParaRPr>
            </a:p>
          </p:txBody>
        </p:sp>
      </p:grpSp>
      <p:sp>
        <p:nvSpPr>
          <p:cNvPr id="2" name="TextBox 1">
            <a:extLst>
              <a:ext uri="{FF2B5EF4-FFF2-40B4-BE49-F238E27FC236}">
                <a16:creationId xmlns:a16="http://schemas.microsoft.com/office/drawing/2014/main" id="{1D9201D0-36E3-FFBC-56E3-8B3C192F6DC3}"/>
              </a:ext>
            </a:extLst>
          </p:cNvPr>
          <p:cNvSpPr txBox="1"/>
          <p:nvPr/>
        </p:nvSpPr>
        <p:spPr>
          <a:xfrm>
            <a:off x="3234644" y="3750668"/>
            <a:ext cx="34719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Wingdings" panose="05000000000000000000" pitchFamily="2" charset="2"/>
              <a:buChar char="§"/>
            </a:pPr>
            <a:r>
              <a:rPr lang="en-US" sz="1200">
                <a:solidFill>
                  <a:schemeClr val="tx1"/>
                </a:solidFill>
                <a:latin typeface="Avenir Next LT Pro"/>
                <a:cs typeface="Calibri"/>
              </a:rPr>
              <a:t>Over 400 coefficients, mostly due to so many different origin and destination airports.</a:t>
            </a:r>
          </a:p>
        </p:txBody>
      </p:sp>
      <p:pic>
        <p:nvPicPr>
          <p:cNvPr id="12" name="Picture 12" descr="Calendar&#10;&#10;Description automatically generated">
            <a:extLst>
              <a:ext uri="{FF2B5EF4-FFF2-40B4-BE49-F238E27FC236}">
                <a16:creationId xmlns:a16="http://schemas.microsoft.com/office/drawing/2014/main" id="{1D950727-5983-F6EC-E6B9-7313AA92177F}"/>
              </a:ext>
            </a:extLst>
          </p:cNvPr>
          <p:cNvPicPr>
            <a:picLocks noChangeAspect="1"/>
          </p:cNvPicPr>
          <p:nvPr/>
        </p:nvPicPr>
        <p:blipFill>
          <a:blip r:embed="rId3"/>
          <a:stretch>
            <a:fillRect/>
          </a:stretch>
        </p:blipFill>
        <p:spPr>
          <a:xfrm>
            <a:off x="645091" y="983221"/>
            <a:ext cx="2517553" cy="3821001"/>
          </a:xfrm>
          <a:prstGeom prst="rect">
            <a:avLst/>
          </a:prstGeom>
        </p:spPr>
      </p:pic>
      <p:pic>
        <p:nvPicPr>
          <p:cNvPr id="13" name="Picture 13" descr="A picture containing text, scoreboard, screenshot&#10;&#10;Description automatically generated">
            <a:extLst>
              <a:ext uri="{FF2B5EF4-FFF2-40B4-BE49-F238E27FC236}">
                <a16:creationId xmlns:a16="http://schemas.microsoft.com/office/drawing/2014/main" id="{46F95553-294C-6B0A-F46B-21829823C7D9}"/>
              </a:ext>
            </a:extLst>
          </p:cNvPr>
          <p:cNvPicPr>
            <a:picLocks noChangeAspect="1"/>
          </p:cNvPicPr>
          <p:nvPr/>
        </p:nvPicPr>
        <p:blipFill>
          <a:blip r:embed="rId4"/>
          <a:stretch>
            <a:fillRect/>
          </a:stretch>
        </p:blipFill>
        <p:spPr>
          <a:xfrm>
            <a:off x="3310244" y="995239"/>
            <a:ext cx="2743200" cy="2450158"/>
          </a:xfrm>
          <a:prstGeom prst="rect">
            <a:avLst/>
          </a:prstGeom>
        </p:spPr>
      </p:pic>
    </p:spTree>
    <p:extLst>
      <p:ext uri="{BB962C8B-B14F-4D97-AF65-F5344CB8AC3E}">
        <p14:creationId xmlns:p14="http://schemas.microsoft.com/office/powerpoint/2010/main" val="2980802502"/>
      </p:ext>
    </p:extLst>
  </p:cSld>
  <p:clrMapOvr>
    <a:masterClrMapping/>
  </p:clrMapOvr>
  <mc:AlternateContent xmlns:mc="http://schemas.openxmlformats.org/markup-compatibility/2006">
    <mc:Choice xmlns:p14="http://schemas.microsoft.com/office/powerpoint/2010/main" Requires="p14">
      <p:transition spd="slow" p14:dur="2000">
        <p:pull/>
      </p:transition>
    </mc:Choice>
    <mc:Fallback>
      <p:transition spd="slow">
        <p:pull/>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0"/>
          <p:cNvSpPr txBox="1">
            <a:spLocks noGrp="1"/>
          </p:cNvSpPr>
          <p:nvPr>
            <p:ph type="title"/>
          </p:nvPr>
        </p:nvSpPr>
        <p:spPr>
          <a:xfrm>
            <a:off x="554700" y="332475"/>
            <a:ext cx="3921300" cy="534987"/>
          </a:xfrm>
          <a:prstGeom prst="rect">
            <a:avLst/>
          </a:prstGeom>
        </p:spPr>
        <p:txBody>
          <a:bodyPr spcFirstLastPara="1" wrap="square" lIns="91425" tIns="91425" rIns="91425" bIns="91425" anchor="t" anchorCtr="0">
            <a:noAutofit/>
          </a:bodyPr>
          <a:lstStyle/>
          <a:p>
            <a:pPr algn="l"/>
            <a:r>
              <a:rPr lang="en" sz="2800">
                <a:highlight>
                  <a:srgbClr val="003A5D"/>
                </a:highlight>
                <a:latin typeface="Avenir Next LT Pro"/>
              </a:rPr>
              <a:t>Confusion Matrix (CM)</a:t>
            </a:r>
            <a:endParaRPr lang="en-US"/>
          </a:p>
        </p:txBody>
      </p:sp>
      <p:grpSp>
        <p:nvGrpSpPr>
          <p:cNvPr id="10" name="Group 9">
            <a:extLst>
              <a:ext uri="{FF2B5EF4-FFF2-40B4-BE49-F238E27FC236}">
                <a16:creationId xmlns:a16="http://schemas.microsoft.com/office/drawing/2014/main" id="{0118A43C-4C9F-2876-F72E-1401FEF47BFB}"/>
              </a:ext>
            </a:extLst>
          </p:cNvPr>
          <p:cNvGrpSpPr/>
          <p:nvPr/>
        </p:nvGrpSpPr>
        <p:grpSpPr>
          <a:xfrm>
            <a:off x="0" y="4931999"/>
            <a:ext cx="9143999" cy="220417"/>
            <a:chOff x="855407" y="4791056"/>
            <a:chExt cx="12192000" cy="539151"/>
          </a:xfrm>
        </p:grpSpPr>
        <p:sp>
          <p:nvSpPr>
            <p:cNvPr id="6" name="Rectangle 5">
              <a:extLst>
                <a:ext uri="{FF2B5EF4-FFF2-40B4-BE49-F238E27FC236}">
                  <a16:creationId xmlns:a16="http://schemas.microsoft.com/office/drawing/2014/main" id="{6B9301EC-E661-79A1-06E2-6F2FBBE795C9}"/>
                </a:ext>
              </a:extLst>
            </p:cNvPr>
            <p:cNvSpPr/>
            <p:nvPr/>
          </p:nvSpPr>
          <p:spPr>
            <a:xfrm>
              <a:off x="855407" y="4791056"/>
              <a:ext cx="12192000" cy="9144"/>
            </a:xfrm>
            <a:prstGeom prst="rect">
              <a:avLst/>
            </a:prstGeom>
            <a:gradFill>
              <a:gsLst>
                <a:gs pos="0">
                  <a:srgbClr val="003A5D"/>
                </a:gs>
                <a:gs pos="74000">
                  <a:srgbClr val="AC9E6E"/>
                </a:gs>
                <a:gs pos="83000">
                  <a:srgbClr val="AC9E6E"/>
                </a:gs>
                <a:gs pos="100000">
                  <a:srgbClr val="AC9E6E"/>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latin typeface="Avenir Next LT Pro" panose="020B0504020202020204" pitchFamily="34" charset="0"/>
              </a:endParaRPr>
            </a:p>
          </p:txBody>
        </p:sp>
        <p:sp>
          <p:nvSpPr>
            <p:cNvPr id="7" name="Title 1">
              <a:extLst>
                <a:ext uri="{FF2B5EF4-FFF2-40B4-BE49-F238E27FC236}">
                  <a16:creationId xmlns:a16="http://schemas.microsoft.com/office/drawing/2014/main" id="{217438B9-83C6-D13E-1A88-C601676D2FD8}"/>
                </a:ext>
              </a:extLst>
            </p:cNvPr>
            <p:cNvSpPr txBox="1">
              <a:spLocks/>
            </p:cNvSpPr>
            <p:nvPr/>
          </p:nvSpPr>
          <p:spPr>
            <a:xfrm>
              <a:off x="1147636" y="4791056"/>
              <a:ext cx="2626171" cy="49905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85000"/>
                </a:lnSpc>
              </a:pPr>
              <a:r>
                <a:rPr lang="en-GB" altLang="en-US" sz="500">
                  <a:solidFill>
                    <a:schemeClr val="bg1">
                      <a:lumMod val="75000"/>
                    </a:schemeClr>
                  </a:solidFill>
                  <a:latin typeface="Avenir Next LT Pro" panose="020B0504020202020204" pitchFamily="34" charset="0"/>
                </a:rPr>
                <a:t>COMMERCIAL FLIGHT DELAYS PREDICTION</a:t>
              </a:r>
            </a:p>
          </p:txBody>
        </p:sp>
        <p:sp>
          <p:nvSpPr>
            <p:cNvPr id="8" name="Title 1">
              <a:extLst>
                <a:ext uri="{FF2B5EF4-FFF2-40B4-BE49-F238E27FC236}">
                  <a16:creationId xmlns:a16="http://schemas.microsoft.com/office/drawing/2014/main" id="{1FE8779A-1601-7837-3671-7020C4782F78}"/>
                </a:ext>
              </a:extLst>
            </p:cNvPr>
            <p:cNvSpPr txBox="1">
              <a:spLocks/>
            </p:cNvSpPr>
            <p:nvPr/>
          </p:nvSpPr>
          <p:spPr>
            <a:xfrm>
              <a:off x="5862612" y="4840295"/>
              <a:ext cx="2177592" cy="48991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85000"/>
                </a:lnSpc>
              </a:pPr>
              <a:r>
                <a:rPr lang="en-GB" altLang="en-US" sz="600">
                  <a:solidFill>
                    <a:schemeClr val="bg1">
                      <a:lumMod val="75000"/>
                    </a:schemeClr>
                  </a:solidFill>
                  <a:latin typeface="Avenir Next LT Pro" panose="020B0504020202020204" pitchFamily="34" charset="0"/>
                </a:rPr>
                <a:t>Intro to Data Science Group 5 Project</a:t>
              </a:r>
            </a:p>
          </p:txBody>
        </p:sp>
        <p:sp>
          <p:nvSpPr>
            <p:cNvPr id="9" name="Title 1">
              <a:extLst>
                <a:ext uri="{FF2B5EF4-FFF2-40B4-BE49-F238E27FC236}">
                  <a16:creationId xmlns:a16="http://schemas.microsoft.com/office/drawing/2014/main" id="{44F55808-9AE0-7307-9696-CD1DC7DEAAEE}"/>
                </a:ext>
              </a:extLst>
            </p:cNvPr>
            <p:cNvSpPr txBox="1">
              <a:spLocks/>
            </p:cNvSpPr>
            <p:nvPr/>
          </p:nvSpPr>
          <p:spPr>
            <a:xfrm>
              <a:off x="9999407" y="4840295"/>
              <a:ext cx="2755770" cy="44067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85000"/>
                </a:lnSpc>
              </a:pPr>
              <a:r>
                <a:rPr lang="en-GB" altLang="en-US" sz="600">
                  <a:solidFill>
                    <a:schemeClr val="bg1">
                      <a:lumMod val="75000"/>
                    </a:schemeClr>
                  </a:solidFill>
                  <a:latin typeface="Avenir Next LT Pro" panose="020B0504020202020204" pitchFamily="34" charset="0"/>
                </a:rPr>
                <a:t>– page </a:t>
              </a:r>
              <a:fld id="{74F4C61D-6FC0-47A7-A3FE-96E39AC03A03}" type="slidenum">
                <a:rPr lang="en-GB" altLang="en-US" sz="600" smtClean="0">
                  <a:solidFill>
                    <a:schemeClr val="bg1">
                      <a:lumMod val="75000"/>
                    </a:schemeClr>
                  </a:solidFill>
                  <a:latin typeface="Avenir Next LT Pro" panose="020B0504020202020204" pitchFamily="34" charset="0"/>
                </a:rPr>
                <a:t>27</a:t>
              </a:fld>
              <a:endParaRPr lang="en-GB" altLang="en-US" sz="600">
                <a:solidFill>
                  <a:schemeClr val="bg1">
                    <a:lumMod val="75000"/>
                  </a:schemeClr>
                </a:solidFill>
                <a:latin typeface="Avenir Next LT Pro" panose="020B0504020202020204" pitchFamily="34" charset="0"/>
              </a:endParaRPr>
            </a:p>
          </p:txBody>
        </p:sp>
      </p:grpSp>
      <p:sp>
        <p:nvSpPr>
          <p:cNvPr id="2" name="TextBox 1">
            <a:extLst>
              <a:ext uri="{FF2B5EF4-FFF2-40B4-BE49-F238E27FC236}">
                <a16:creationId xmlns:a16="http://schemas.microsoft.com/office/drawing/2014/main" id="{1D9201D0-36E3-FFBC-56E3-8B3C192F6DC3}"/>
              </a:ext>
            </a:extLst>
          </p:cNvPr>
          <p:cNvSpPr txBox="1"/>
          <p:nvPr/>
        </p:nvSpPr>
        <p:spPr>
          <a:xfrm>
            <a:off x="554700" y="1122765"/>
            <a:ext cx="4233300"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Wingdings" panose="05000000000000000000" pitchFamily="2" charset="2"/>
              <a:buChar char="§"/>
            </a:pPr>
            <a:r>
              <a:rPr lang="en-US" sz="1200">
                <a:solidFill>
                  <a:schemeClr val="tx1"/>
                </a:solidFill>
                <a:latin typeface="Avenir Next LT Pro"/>
                <a:cs typeface="Calibri"/>
              </a:rPr>
              <a:t>Confusion Matrix </a:t>
            </a:r>
            <a:r>
              <a:rPr lang="en-US" sz="1200" b="1">
                <a:solidFill>
                  <a:schemeClr val="bg1"/>
                </a:solidFill>
                <a:highlight>
                  <a:srgbClr val="AC9E6E"/>
                </a:highlight>
                <a:latin typeface="Avenir Next LT Pro"/>
                <a:cs typeface="Calibri"/>
              </a:rPr>
              <a:t>at a 0.5 </a:t>
            </a:r>
            <a:r>
              <a:rPr lang="en-US" sz="1200">
                <a:solidFill>
                  <a:schemeClr val="tx1"/>
                </a:solidFill>
                <a:latin typeface="Avenir Next LT Pro"/>
                <a:cs typeface="Calibri"/>
              </a:rPr>
              <a:t>cutoff had the following metrics:</a:t>
            </a:r>
          </a:p>
          <a:p>
            <a:endParaRPr lang="en-US" sz="1200">
              <a:solidFill>
                <a:schemeClr val="tx1"/>
              </a:solidFill>
              <a:latin typeface="Avenir Next LT Pro"/>
              <a:cs typeface="Calibri"/>
            </a:endParaRPr>
          </a:p>
          <a:p>
            <a:pPr marL="171450" indent="171450">
              <a:buFont typeface="Wingdings" panose="05000000000000000000" pitchFamily="2" charset="2"/>
              <a:buChar char="§"/>
            </a:pPr>
            <a:r>
              <a:rPr lang="en-US" sz="1200">
                <a:solidFill>
                  <a:schemeClr val="tx1"/>
                </a:solidFill>
                <a:latin typeface="Avenir Next LT Pro"/>
                <a:cs typeface="Calibri"/>
              </a:rPr>
              <a:t>Accuracy: 62.9%</a:t>
            </a:r>
          </a:p>
          <a:p>
            <a:pPr marL="171450" indent="171450">
              <a:buFont typeface="Wingdings" panose="05000000000000000000" pitchFamily="2" charset="2"/>
              <a:buChar char="§"/>
            </a:pPr>
            <a:r>
              <a:rPr lang="en-US" sz="1200" b="1" u="sng">
                <a:solidFill>
                  <a:schemeClr val="tx1"/>
                </a:solidFill>
                <a:latin typeface="Avenir Next LT Pro"/>
                <a:cs typeface="Calibri"/>
              </a:rPr>
              <a:t>Recall: 19.1%</a:t>
            </a:r>
          </a:p>
          <a:p>
            <a:pPr marL="171450" indent="171450">
              <a:buFont typeface="Wingdings" panose="05000000000000000000" pitchFamily="2" charset="2"/>
              <a:buChar char="§"/>
            </a:pPr>
            <a:r>
              <a:rPr lang="en-US" sz="1200">
                <a:solidFill>
                  <a:schemeClr val="tx1"/>
                </a:solidFill>
                <a:latin typeface="Avenir Next LT Pro"/>
                <a:cs typeface="Calibri"/>
              </a:rPr>
              <a:t>Specificity: 88.57%</a:t>
            </a:r>
          </a:p>
          <a:p>
            <a:pPr marL="171450" indent="171450">
              <a:buFont typeface="Wingdings" panose="05000000000000000000" pitchFamily="2" charset="2"/>
              <a:buChar char="§"/>
            </a:pPr>
            <a:r>
              <a:rPr lang="en-US" sz="1200">
                <a:solidFill>
                  <a:schemeClr val="tx1"/>
                </a:solidFill>
                <a:latin typeface="Avenir Next LT Pro"/>
                <a:cs typeface="Calibri"/>
              </a:rPr>
              <a:t>Precision: 49.5%</a:t>
            </a:r>
          </a:p>
        </p:txBody>
      </p:sp>
      <p:graphicFrame>
        <p:nvGraphicFramePr>
          <p:cNvPr id="4" name="Table 11">
            <a:extLst>
              <a:ext uri="{FF2B5EF4-FFF2-40B4-BE49-F238E27FC236}">
                <a16:creationId xmlns:a16="http://schemas.microsoft.com/office/drawing/2014/main" id="{75B6EBA5-6994-C12F-EB0D-1E7C940BA6E7}"/>
              </a:ext>
            </a:extLst>
          </p:cNvPr>
          <p:cNvGraphicFramePr>
            <a:graphicFrameLocks noGrp="1"/>
          </p:cNvGraphicFramePr>
          <p:nvPr>
            <p:extLst>
              <p:ext uri="{D42A27DB-BD31-4B8C-83A1-F6EECF244321}">
                <p14:modId xmlns:p14="http://schemas.microsoft.com/office/powerpoint/2010/main" val="3468979630"/>
              </p:ext>
            </p:extLst>
          </p:nvPr>
        </p:nvGraphicFramePr>
        <p:xfrm>
          <a:off x="862273" y="2892689"/>
          <a:ext cx="3525453" cy="1128046"/>
        </p:xfrm>
        <a:graphic>
          <a:graphicData uri="http://schemas.openxmlformats.org/drawingml/2006/table">
            <a:tbl>
              <a:tblPr firstRow="1" bandRow="1">
                <a:tableStyleId>{805EB75F-03CF-47D4-8AFF-F87D2BE11F28}</a:tableStyleId>
              </a:tblPr>
              <a:tblGrid>
                <a:gridCol w="1175151">
                  <a:extLst>
                    <a:ext uri="{9D8B030D-6E8A-4147-A177-3AD203B41FA5}">
                      <a16:colId xmlns:a16="http://schemas.microsoft.com/office/drawing/2014/main" val="1364776009"/>
                    </a:ext>
                  </a:extLst>
                </a:gridCol>
                <a:gridCol w="1175151">
                  <a:extLst>
                    <a:ext uri="{9D8B030D-6E8A-4147-A177-3AD203B41FA5}">
                      <a16:colId xmlns:a16="http://schemas.microsoft.com/office/drawing/2014/main" val="1766968114"/>
                    </a:ext>
                  </a:extLst>
                </a:gridCol>
                <a:gridCol w="1175151">
                  <a:extLst>
                    <a:ext uri="{9D8B030D-6E8A-4147-A177-3AD203B41FA5}">
                      <a16:colId xmlns:a16="http://schemas.microsoft.com/office/drawing/2014/main" val="1901157382"/>
                    </a:ext>
                  </a:extLst>
                </a:gridCol>
              </a:tblGrid>
              <a:tr h="386366">
                <a:tc>
                  <a:txBody>
                    <a:bodyPr/>
                    <a:lstStyle/>
                    <a:p>
                      <a:endParaRPr lang="en-US" sz="1100">
                        <a:latin typeface="Avenir Next LT Pro"/>
                      </a:endParaRPr>
                    </a:p>
                  </a:txBody>
                  <a:tcPr anchor="ctr"/>
                </a:tc>
                <a:tc>
                  <a:txBody>
                    <a:bodyPr/>
                    <a:lstStyle/>
                    <a:p>
                      <a:pPr lvl="0">
                        <a:buNone/>
                      </a:pPr>
                      <a:r>
                        <a:rPr lang="en-US" sz="1100">
                          <a:latin typeface="Avenir Next LT Pro"/>
                        </a:rPr>
                        <a:t>On Time </a:t>
                      </a:r>
                    </a:p>
                  </a:txBody>
                  <a:tcPr anchor="ctr">
                    <a:solidFill>
                      <a:schemeClr val="bg1">
                        <a:lumMod val="90000"/>
                      </a:schemeClr>
                    </a:solidFill>
                  </a:tcPr>
                </a:tc>
                <a:tc>
                  <a:txBody>
                    <a:bodyPr/>
                    <a:lstStyle/>
                    <a:p>
                      <a:r>
                        <a:rPr lang="en-US" sz="1100">
                          <a:latin typeface="Avenir Next LT Pro"/>
                        </a:rPr>
                        <a:t>Delayed</a:t>
                      </a:r>
                    </a:p>
                  </a:txBody>
                  <a:tcPr anchor="ctr">
                    <a:solidFill>
                      <a:schemeClr val="bg1">
                        <a:lumMod val="90000"/>
                      </a:schemeClr>
                    </a:solidFill>
                  </a:tcPr>
                </a:tc>
                <a:extLst>
                  <a:ext uri="{0D108BD9-81ED-4DB2-BD59-A6C34878D82A}">
                    <a16:rowId xmlns:a16="http://schemas.microsoft.com/office/drawing/2014/main" val="484268907"/>
                  </a:ext>
                </a:extLst>
              </a:tr>
              <a:tr h="370840">
                <a:tc>
                  <a:txBody>
                    <a:bodyPr/>
                    <a:lstStyle/>
                    <a:p>
                      <a:r>
                        <a:rPr lang="en-US" sz="1100">
                          <a:latin typeface="Avenir Next LT Pro"/>
                        </a:rPr>
                        <a:t>On Time</a:t>
                      </a:r>
                    </a:p>
                  </a:txBody>
                  <a:tcPr anchor="ctr">
                    <a:solidFill>
                      <a:schemeClr val="bg1">
                        <a:lumMod val="90000"/>
                      </a:schemeClr>
                    </a:solidFill>
                  </a:tcPr>
                </a:tc>
                <a:tc>
                  <a:txBody>
                    <a:bodyPr/>
                    <a:lstStyle/>
                    <a:p>
                      <a:r>
                        <a:rPr lang="en-US" sz="1100">
                          <a:latin typeface="Avenir Next LT Pro"/>
                        </a:rPr>
                        <a:t>3240</a:t>
                      </a:r>
                    </a:p>
                  </a:txBody>
                  <a:tcPr anchor="ctr"/>
                </a:tc>
                <a:tc>
                  <a:txBody>
                    <a:bodyPr/>
                    <a:lstStyle/>
                    <a:p>
                      <a:r>
                        <a:rPr lang="en-US" sz="1100">
                          <a:latin typeface="Avenir Next LT Pro"/>
                        </a:rPr>
                        <a:t>1732</a:t>
                      </a:r>
                    </a:p>
                  </a:txBody>
                  <a:tcPr anchor="ctr"/>
                </a:tc>
                <a:extLst>
                  <a:ext uri="{0D108BD9-81ED-4DB2-BD59-A6C34878D82A}">
                    <a16:rowId xmlns:a16="http://schemas.microsoft.com/office/drawing/2014/main" val="3840406633"/>
                  </a:ext>
                </a:extLst>
              </a:tr>
              <a:tr h="370840">
                <a:tc>
                  <a:txBody>
                    <a:bodyPr/>
                    <a:lstStyle/>
                    <a:p>
                      <a:r>
                        <a:rPr lang="en-US" sz="1100">
                          <a:latin typeface="Avenir Next LT Pro"/>
                        </a:rPr>
                        <a:t>Delayed</a:t>
                      </a:r>
                    </a:p>
                  </a:txBody>
                  <a:tcPr anchor="ctr">
                    <a:solidFill>
                      <a:schemeClr val="bg1">
                        <a:lumMod val="90000"/>
                      </a:schemeClr>
                    </a:solidFill>
                  </a:tcPr>
                </a:tc>
                <a:tc>
                  <a:txBody>
                    <a:bodyPr/>
                    <a:lstStyle/>
                    <a:p>
                      <a:r>
                        <a:rPr lang="en-US" sz="1100">
                          <a:latin typeface="Avenir Next LT Pro"/>
                        </a:rPr>
                        <a:t>418</a:t>
                      </a:r>
                    </a:p>
                  </a:txBody>
                  <a:tcPr anchor="ctr"/>
                </a:tc>
                <a:tc>
                  <a:txBody>
                    <a:bodyPr/>
                    <a:lstStyle/>
                    <a:p>
                      <a:r>
                        <a:rPr lang="en-US" sz="1100">
                          <a:latin typeface="Avenir Next LT Pro"/>
                        </a:rPr>
                        <a:t>409</a:t>
                      </a:r>
                    </a:p>
                  </a:txBody>
                  <a:tcPr anchor="ctr"/>
                </a:tc>
                <a:extLst>
                  <a:ext uri="{0D108BD9-81ED-4DB2-BD59-A6C34878D82A}">
                    <a16:rowId xmlns:a16="http://schemas.microsoft.com/office/drawing/2014/main" val="2595373318"/>
                  </a:ext>
                </a:extLst>
              </a:tr>
            </a:tbl>
          </a:graphicData>
        </a:graphic>
      </p:graphicFrame>
      <p:sp>
        <p:nvSpPr>
          <p:cNvPr id="12" name="TextBox 11">
            <a:extLst>
              <a:ext uri="{FF2B5EF4-FFF2-40B4-BE49-F238E27FC236}">
                <a16:creationId xmlns:a16="http://schemas.microsoft.com/office/drawing/2014/main" id="{B285A378-83EC-FE6B-7C9B-39F36FE2BB48}"/>
              </a:ext>
            </a:extLst>
          </p:cNvPr>
          <p:cNvSpPr txBox="1"/>
          <p:nvPr/>
        </p:nvSpPr>
        <p:spPr>
          <a:xfrm>
            <a:off x="2090926" y="2598518"/>
            <a:ext cx="22968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b="1">
                <a:latin typeface="Avenir Next LT Pro Demi"/>
              </a:rPr>
              <a:t>Actual</a:t>
            </a:r>
          </a:p>
        </p:txBody>
      </p:sp>
      <p:sp>
        <p:nvSpPr>
          <p:cNvPr id="13" name="TextBox 12">
            <a:extLst>
              <a:ext uri="{FF2B5EF4-FFF2-40B4-BE49-F238E27FC236}">
                <a16:creationId xmlns:a16="http://schemas.microsoft.com/office/drawing/2014/main" id="{CE6B66C0-F3E3-A0E1-E27E-BB640559BCCE}"/>
              </a:ext>
            </a:extLst>
          </p:cNvPr>
          <p:cNvSpPr txBox="1"/>
          <p:nvPr/>
        </p:nvSpPr>
        <p:spPr>
          <a:xfrm rot="-5400000">
            <a:off x="123237" y="3324151"/>
            <a:ext cx="113992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b="1">
                <a:latin typeface="Avenir Next LT Pro Demi"/>
              </a:rPr>
              <a:t>Predicted</a:t>
            </a:r>
          </a:p>
        </p:txBody>
      </p:sp>
    </p:spTree>
    <p:extLst>
      <p:ext uri="{BB962C8B-B14F-4D97-AF65-F5344CB8AC3E}">
        <p14:creationId xmlns:p14="http://schemas.microsoft.com/office/powerpoint/2010/main" val="73897477"/>
      </p:ext>
    </p:extLst>
  </p:cSld>
  <p:clrMapOvr>
    <a:masterClrMapping/>
  </p:clrMapOvr>
  <mc:AlternateContent xmlns:mc="http://schemas.openxmlformats.org/markup-compatibility/2006">
    <mc:Choice xmlns:p14="http://schemas.microsoft.com/office/powerpoint/2010/main" Requires="p14">
      <p:transition spd="slow" p14:dur="2000">
        <p:pull/>
      </p:transition>
    </mc:Choice>
    <mc:Fallback>
      <p:transition spd="slow">
        <p:pull/>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0"/>
          <p:cNvSpPr txBox="1">
            <a:spLocks noGrp="1"/>
          </p:cNvSpPr>
          <p:nvPr>
            <p:ph type="title"/>
          </p:nvPr>
        </p:nvSpPr>
        <p:spPr>
          <a:xfrm>
            <a:off x="554700" y="332475"/>
            <a:ext cx="5464500" cy="534987"/>
          </a:xfrm>
          <a:prstGeom prst="rect">
            <a:avLst/>
          </a:prstGeom>
        </p:spPr>
        <p:txBody>
          <a:bodyPr spcFirstLastPara="1" wrap="square" lIns="91425" tIns="91425" rIns="91425" bIns="91425" anchor="t" anchorCtr="0">
            <a:noAutofit/>
          </a:bodyPr>
          <a:lstStyle/>
          <a:p>
            <a:pPr algn="l"/>
            <a:r>
              <a:rPr lang="en" sz="2800">
                <a:highlight>
                  <a:srgbClr val="003A5D"/>
                </a:highlight>
                <a:latin typeface="Avenir Next LT Pro"/>
              </a:rPr>
              <a:t>CM with Different Cutoff Values</a:t>
            </a:r>
            <a:endParaRPr lang="en-US"/>
          </a:p>
        </p:txBody>
      </p:sp>
      <p:grpSp>
        <p:nvGrpSpPr>
          <p:cNvPr id="10" name="Group 9">
            <a:extLst>
              <a:ext uri="{FF2B5EF4-FFF2-40B4-BE49-F238E27FC236}">
                <a16:creationId xmlns:a16="http://schemas.microsoft.com/office/drawing/2014/main" id="{0118A43C-4C9F-2876-F72E-1401FEF47BFB}"/>
              </a:ext>
            </a:extLst>
          </p:cNvPr>
          <p:cNvGrpSpPr/>
          <p:nvPr/>
        </p:nvGrpSpPr>
        <p:grpSpPr>
          <a:xfrm>
            <a:off x="0" y="4931999"/>
            <a:ext cx="9143999" cy="220417"/>
            <a:chOff x="855407" y="4791056"/>
            <a:chExt cx="12192000" cy="539151"/>
          </a:xfrm>
        </p:grpSpPr>
        <p:sp>
          <p:nvSpPr>
            <p:cNvPr id="6" name="Rectangle 5">
              <a:extLst>
                <a:ext uri="{FF2B5EF4-FFF2-40B4-BE49-F238E27FC236}">
                  <a16:creationId xmlns:a16="http://schemas.microsoft.com/office/drawing/2014/main" id="{6B9301EC-E661-79A1-06E2-6F2FBBE795C9}"/>
                </a:ext>
              </a:extLst>
            </p:cNvPr>
            <p:cNvSpPr/>
            <p:nvPr/>
          </p:nvSpPr>
          <p:spPr>
            <a:xfrm>
              <a:off x="855407" y="4791056"/>
              <a:ext cx="12192000" cy="9144"/>
            </a:xfrm>
            <a:prstGeom prst="rect">
              <a:avLst/>
            </a:prstGeom>
            <a:gradFill>
              <a:gsLst>
                <a:gs pos="0">
                  <a:srgbClr val="003A5D"/>
                </a:gs>
                <a:gs pos="74000">
                  <a:srgbClr val="AC9E6E"/>
                </a:gs>
                <a:gs pos="83000">
                  <a:srgbClr val="AC9E6E"/>
                </a:gs>
                <a:gs pos="100000">
                  <a:srgbClr val="AC9E6E"/>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latin typeface="Avenir Next LT Pro" panose="020B0504020202020204" pitchFamily="34" charset="0"/>
              </a:endParaRPr>
            </a:p>
          </p:txBody>
        </p:sp>
        <p:sp>
          <p:nvSpPr>
            <p:cNvPr id="7" name="Title 1">
              <a:extLst>
                <a:ext uri="{FF2B5EF4-FFF2-40B4-BE49-F238E27FC236}">
                  <a16:creationId xmlns:a16="http://schemas.microsoft.com/office/drawing/2014/main" id="{217438B9-83C6-D13E-1A88-C601676D2FD8}"/>
                </a:ext>
              </a:extLst>
            </p:cNvPr>
            <p:cNvSpPr txBox="1">
              <a:spLocks/>
            </p:cNvSpPr>
            <p:nvPr/>
          </p:nvSpPr>
          <p:spPr>
            <a:xfrm>
              <a:off x="1147636" y="4791056"/>
              <a:ext cx="2626171" cy="49905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85000"/>
                </a:lnSpc>
              </a:pPr>
              <a:r>
                <a:rPr lang="en-GB" altLang="en-US" sz="500">
                  <a:solidFill>
                    <a:schemeClr val="bg1">
                      <a:lumMod val="75000"/>
                    </a:schemeClr>
                  </a:solidFill>
                  <a:latin typeface="Avenir Next LT Pro" panose="020B0504020202020204" pitchFamily="34" charset="0"/>
                </a:rPr>
                <a:t>COMMERCIAL FLIGHT DELAYS PREDICTION</a:t>
              </a:r>
            </a:p>
          </p:txBody>
        </p:sp>
        <p:sp>
          <p:nvSpPr>
            <p:cNvPr id="8" name="Title 1">
              <a:extLst>
                <a:ext uri="{FF2B5EF4-FFF2-40B4-BE49-F238E27FC236}">
                  <a16:creationId xmlns:a16="http://schemas.microsoft.com/office/drawing/2014/main" id="{1FE8779A-1601-7837-3671-7020C4782F78}"/>
                </a:ext>
              </a:extLst>
            </p:cNvPr>
            <p:cNvSpPr txBox="1">
              <a:spLocks/>
            </p:cNvSpPr>
            <p:nvPr/>
          </p:nvSpPr>
          <p:spPr>
            <a:xfrm>
              <a:off x="5862612" y="4840295"/>
              <a:ext cx="2177592" cy="48991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85000"/>
                </a:lnSpc>
              </a:pPr>
              <a:r>
                <a:rPr lang="en-GB" altLang="en-US" sz="600">
                  <a:solidFill>
                    <a:schemeClr val="bg1">
                      <a:lumMod val="75000"/>
                    </a:schemeClr>
                  </a:solidFill>
                  <a:latin typeface="Avenir Next LT Pro" panose="020B0504020202020204" pitchFamily="34" charset="0"/>
                </a:rPr>
                <a:t>Intro to Data Science Group 5 Project</a:t>
              </a:r>
            </a:p>
          </p:txBody>
        </p:sp>
        <p:sp>
          <p:nvSpPr>
            <p:cNvPr id="9" name="Title 1">
              <a:extLst>
                <a:ext uri="{FF2B5EF4-FFF2-40B4-BE49-F238E27FC236}">
                  <a16:creationId xmlns:a16="http://schemas.microsoft.com/office/drawing/2014/main" id="{44F55808-9AE0-7307-9696-CD1DC7DEAAEE}"/>
                </a:ext>
              </a:extLst>
            </p:cNvPr>
            <p:cNvSpPr txBox="1">
              <a:spLocks/>
            </p:cNvSpPr>
            <p:nvPr/>
          </p:nvSpPr>
          <p:spPr>
            <a:xfrm>
              <a:off x="9999407" y="4840296"/>
              <a:ext cx="2755769" cy="303204"/>
            </a:xfrm>
            <a:prstGeom prst="rect">
              <a:avLst/>
            </a:prstGeom>
          </p:spPr>
          <p:txBody>
            <a:bodyPr vert="horz" lIns="91440" tIns="45720" rIns="91440" bIns="45720" rtlCol="0" anchor="ctr">
              <a:normAutofit fontScale="5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85000"/>
                </a:lnSpc>
              </a:pPr>
              <a:r>
                <a:rPr lang="en-GB" altLang="en-US" sz="600">
                  <a:solidFill>
                    <a:schemeClr val="bg1">
                      <a:lumMod val="75000"/>
                    </a:schemeClr>
                  </a:solidFill>
                  <a:latin typeface="Avenir Next LT Pro" panose="020B0504020202020204" pitchFamily="34" charset="0"/>
                </a:rPr>
                <a:t>– page </a:t>
              </a:r>
              <a:fld id="{74F4C61D-6FC0-47A7-A3FE-96E39AC03A03}" type="slidenum">
                <a:rPr lang="en-GB" altLang="en-US" sz="600" smtClean="0">
                  <a:solidFill>
                    <a:schemeClr val="bg1">
                      <a:lumMod val="75000"/>
                    </a:schemeClr>
                  </a:solidFill>
                  <a:latin typeface="Avenir Next LT Pro" panose="020B0504020202020204" pitchFamily="34" charset="0"/>
                </a:rPr>
                <a:t>28</a:t>
              </a:fld>
              <a:endParaRPr lang="en-GB" altLang="en-US" sz="600">
                <a:solidFill>
                  <a:schemeClr val="bg1">
                    <a:lumMod val="75000"/>
                  </a:schemeClr>
                </a:solidFill>
                <a:latin typeface="Avenir Next LT Pro" panose="020B0504020202020204" pitchFamily="34" charset="0"/>
              </a:endParaRPr>
            </a:p>
          </p:txBody>
        </p:sp>
      </p:grpSp>
      <p:sp>
        <p:nvSpPr>
          <p:cNvPr id="2" name="TextBox 1">
            <a:extLst>
              <a:ext uri="{FF2B5EF4-FFF2-40B4-BE49-F238E27FC236}">
                <a16:creationId xmlns:a16="http://schemas.microsoft.com/office/drawing/2014/main" id="{1D9201D0-36E3-FFBC-56E3-8B3C192F6DC3}"/>
              </a:ext>
            </a:extLst>
          </p:cNvPr>
          <p:cNvSpPr txBox="1"/>
          <p:nvPr/>
        </p:nvSpPr>
        <p:spPr>
          <a:xfrm>
            <a:off x="554700" y="1122765"/>
            <a:ext cx="3913614"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Wingdings" panose="05000000000000000000" pitchFamily="2" charset="2"/>
              <a:buChar char="§"/>
            </a:pPr>
            <a:r>
              <a:rPr lang="en-US" sz="1200">
                <a:solidFill>
                  <a:schemeClr val="tx1"/>
                </a:solidFill>
                <a:latin typeface="Avenir Next LT Pro"/>
                <a:cs typeface="Calibri"/>
              </a:rPr>
              <a:t>Confusion Matrix </a:t>
            </a:r>
            <a:r>
              <a:rPr lang="en-US" sz="1200" b="1">
                <a:solidFill>
                  <a:schemeClr val="bg1"/>
                </a:solidFill>
                <a:highlight>
                  <a:srgbClr val="AC9E6E"/>
                </a:highlight>
                <a:latin typeface="Avenir Next LT Pro"/>
                <a:cs typeface="Calibri"/>
              </a:rPr>
              <a:t>at a 0.4 </a:t>
            </a:r>
            <a:r>
              <a:rPr lang="en-US" sz="1200">
                <a:solidFill>
                  <a:schemeClr val="tx1"/>
                </a:solidFill>
                <a:latin typeface="Avenir Next LT Pro"/>
                <a:cs typeface="Calibri"/>
              </a:rPr>
              <a:t>cutoff had the following metrics:</a:t>
            </a:r>
          </a:p>
          <a:p>
            <a:endParaRPr lang="en-US" sz="1200">
              <a:solidFill>
                <a:schemeClr val="tx1"/>
              </a:solidFill>
              <a:latin typeface="Avenir Next LT Pro"/>
              <a:cs typeface="Calibri"/>
            </a:endParaRPr>
          </a:p>
          <a:p>
            <a:pPr marL="171450" indent="171450">
              <a:buFont typeface="Wingdings" panose="05000000000000000000" pitchFamily="2" charset="2"/>
              <a:buChar char="§"/>
            </a:pPr>
            <a:r>
              <a:rPr lang="en-US" sz="1200">
                <a:solidFill>
                  <a:schemeClr val="tx1"/>
                </a:solidFill>
                <a:latin typeface="Avenir Next LT Pro"/>
                <a:cs typeface="Calibri"/>
              </a:rPr>
              <a:t>Accuracy: 59.8%</a:t>
            </a:r>
          </a:p>
          <a:p>
            <a:pPr marL="171450" indent="171450">
              <a:buFont typeface="Wingdings" panose="05000000000000000000" pitchFamily="2" charset="2"/>
              <a:buChar char="§"/>
            </a:pPr>
            <a:r>
              <a:rPr lang="en-US" sz="1200" b="1" u="sng">
                <a:solidFill>
                  <a:schemeClr val="tx1"/>
                </a:solidFill>
                <a:latin typeface="Avenir Next LT Pro"/>
                <a:cs typeface="Calibri"/>
              </a:rPr>
              <a:t>Recall: 45.5%</a:t>
            </a:r>
          </a:p>
          <a:p>
            <a:pPr marL="171450" indent="171450">
              <a:buFont typeface="Wingdings" panose="05000000000000000000" pitchFamily="2" charset="2"/>
              <a:buChar char="§"/>
            </a:pPr>
            <a:r>
              <a:rPr lang="en-US" sz="1200">
                <a:solidFill>
                  <a:schemeClr val="tx1"/>
                </a:solidFill>
                <a:latin typeface="Avenir Next LT Pro"/>
                <a:cs typeface="Calibri"/>
              </a:rPr>
              <a:t>Specificity: 68.2%</a:t>
            </a:r>
          </a:p>
          <a:p>
            <a:pPr marL="171450" lvl="1" indent="-171450">
              <a:buFont typeface="Wingdings" panose="05000000000000000000" pitchFamily="2" charset="2"/>
              <a:buChar char="§"/>
            </a:pPr>
            <a:endParaRPr lang="en-US" sz="1200">
              <a:solidFill>
                <a:schemeClr val="tx1"/>
              </a:solidFill>
              <a:latin typeface="Avenir Next LT Pro"/>
              <a:cs typeface="Calibri"/>
            </a:endParaRPr>
          </a:p>
        </p:txBody>
      </p:sp>
      <p:graphicFrame>
        <p:nvGraphicFramePr>
          <p:cNvPr id="4" name="Table 11">
            <a:extLst>
              <a:ext uri="{FF2B5EF4-FFF2-40B4-BE49-F238E27FC236}">
                <a16:creationId xmlns:a16="http://schemas.microsoft.com/office/drawing/2014/main" id="{75B6EBA5-6994-C12F-EB0D-1E7C940BA6E7}"/>
              </a:ext>
            </a:extLst>
          </p:cNvPr>
          <p:cNvGraphicFramePr>
            <a:graphicFrameLocks noGrp="1"/>
          </p:cNvGraphicFramePr>
          <p:nvPr>
            <p:extLst>
              <p:ext uri="{D42A27DB-BD31-4B8C-83A1-F6EECF244321}">
                <p14:modId xmlns:p14="http://schemas.microsoft.com/office/powerpoint/2010/main" val="345245162"/>
              </p:ext>
            </p:extLst>
          </p:nvPr>
        </p:nvGraphicFramePr>
        <p:xfrm>
          <a:off x="862945" y="2932270"/>
          <a:ext cx="3446337" cy="1128046"/>
        </p:xfrm>
        <a:graphic>
          <a:graphicData uri="http://schemas.openxmlformats.org/drawingml/2006/table">
            <a:tbl>
              <a:tblPr firstRow="1" bandRow="1">
                <a:tableStyleId>{805EB75F-03CF-47D4-8AFF-F87D2BE11F28}</a:tableStyleId>
              </a:tblPr>
              <a:tblGrid>
                <a:gridCol w="1148779">
                  <a:extLst>
                    <a:ext uri="{9D8B030D-6E8A-4147-A177-3AD203B41FA5}">
                      <a16:colId xmlns:a16="http://schemas.microsoft.com/office/drawing/2014/main" val="1364776009"/>
                    </a:ext>
                  </a:extLst>
                </a:gridCol>
                <a:gridCol w="1148779">
                  <a:extLst>
                    <a:ext uri="{9D8B030D-6E8A-4147-A177-3AD203B41FA5}">
                      <a16:colId xmlns:a16="http://schemas.microsoft.com/office/drawing/2014/main" val="1766968114"/>
                    </a:ext>
                  </a:extLst>
                </a:gridCol>
                <a:gridCol w="1148779">
                  <a:extLst>
                    <a:ext uri="{9D8B030D-6E8A-4147-A177-3AD203B41FA5}">
                      <a16:colId xmlns:a16="http://schemas.microsoft.com/office/drawing/2014/main" val="1901157382"/>
                    </a:ext>
                  </a:extLst>
                </a:gridCol>
              </a:tblGrid>
              <a:tr h="386366">
                <a:tc>
                  <a:txBody>
                    <a:bodyPr/>
                    <a:lstStyle/>
                    <a:p>
                      <a:endParaRPr lang="en-US" sz="1200">
                        <a:latin typeface="Avenir Next LT Pro"/>
                      </a:endParaRPr>
                    </a:p>
                  </a:txBody>
                  <a:tcPr anchor="ctr"/>
                </a:tc>
                <a:tc>
                  <a:txBody>
                    <a:bodyPr/>
                    <a:lstStyle/>
                    <a:p>
                      <a:pPr lvl="0">
                        <a:buNone/>
                      </a:pPr>
                      <a:r>
                        <a:rPr lang="en-US" sz="1200">
                          <a:latin typeface="Avenir Next LT Pro"/>
                        </a:rPr>
                        <a:t>On Time </a:t>
                      </a:r>
                    </a:p>
                  </a:txBody>
                  <a:tcPr anchor="ctr">
                    <a:solidFill>
                      <a:schemeClr val="bg1">
                        <a:lumMod val="90000"/>
                      </a:schemeClr>
                    </a:solidFill>
                  </a:tcPr>
                </a:tc>
                <a:tc>
                  <a:txBody>
                    <a:bodyPr/>
                    <a:lstStyle/>
                    <a:p>
                      <a:r>
                        <a:rPr lang="en-US" sz="1200">
                          <a:latin typeface="Avenir Next LT Pro"/>
                        </a:rPr>
                        <a:t>Delayed</a:t>
                      </a:r>
                    </a:p>
                  </a:txBody>
                  <a:tcPr anchor="ctr">
                    <a:solidFill>
                      <a:schemeClr val="bg1">
                        <a:lumMod val="90000"/>
                      </a:schemeClr>
                    </a:solidFill>
                  </a:tcPr>
                </a:tc>
                <a:extLst>
                  <a:ext uri="{0D108BD9-81ED-4DB2-BD59-A6C34878D82A}">
                    <a16:rowId xmlns:a16="http://schemas.microsoft.com/office/drawing/2014/main" val="484268907"/>
                  </a:ext>
                </a:extLst>
              </a:tr>
              <a:tr h="370840">
                <a:tc>
                  <a:txBody>
                    <a:bodyPr/>
                    <a:lstStyle/>
                    <a:p>
                      <a:r>
                        <a:rPr lang="en-US" sz="1200">
                          <a:latin typeface="Avenir Next LT Pro"/>
                        </a:rPr>
                        <a:t>On Time</a:t>
                      </a:r>
                    </a:p>
                  </a:txBody>
                  <a:tcPr anchor="ctr">
                    <a:solidFill>
                      <a:schemeClr val="bg1">
                        <a:lumMod val="90000"/>
                      </a:schemeClr>
                    </a:solidFill>
                  </a:tcPr>
                </a:tc>
                <a:tc>
                  <a:txBody>
                    <a:bodyPr/>
                    <a:lstStyle/>
                    <a:p>
                      <a:r>
                        <a:rPr lang="en-US" sz="1200">
                          <a:latin typeface="Avenir Next LT Pro"/>
                        </a:rPr>
                        <a:t>2494</a:t>
                      </a:r>
                    </a:p>
                  </a:txBody>
                  <a:tcPr anchor="ctr"/>
                </a:tc>
                <a:tc>
                  <a:txBody>
                    <a:bodyPr/>
                    <a:lstStyle/>
                    <a:p>
                      <a:r>
                        <a:rPr lang="en-US" sz="1200">
                          <a:latin typeface="Avenir Next LT Pro"/>
                        </a:rPr>
                        <a:t>1166</a:t>
                      </a:r>
                    </a:p>
                  </a:txBody>
                  <a:tcPr anchor="ctr"/>
                </a:tc>
                <a:extLst>
                  <a:ext uri="{0D108BD9-81ED-4DB2-BD59-A6C34878D82A}">
                    <a16:rowId xmlns:a16="http://schemas.microsoft.com/office/drawing/2014/main" val="3840406633"/>
                  </a:ext>
                </a:extLst>
              </a:tr>
              <a:tr h="370840">
                <a:tc>
                  <a:txBody>
                    <a:bodyPr/>
                    <a:lstStyle/>
                    <a:p>
                      <a:r>
                        <a:rPr lang="en-US" sz="1200">
                          <a:latin typeface="Avenir Next LT Pro"/>
                        </a:rPr>
                        <a:t>Delayed</a:t>
                      </a:r>
                    </a:p>
                  </a:txBody>
                  <a:tcPr anchor="ctr">
                    <a:solidFill>
                      <a:schemeClr val="bg1">
                        <a:lumMod val="90000"/>
                      </a:schemeClr>
                    </a:solidFill>
                  </a:tcPr>
                </a:tc>
                <a:tc>
                  <a:txBody>
                    <a:bodyPr/>
                    <a:lstStyle/>
                    <a:p>
                      <a:r>
                        <a:rPr lang="en-US" sz="1200">
                          <a:latin typeface="Avenir Next LT Pro"/>
                        </a:rPr>
                        <a:t>1164</a:t>
                      </a:r>
                    </a:p>
                  </a:txBody>
                  <a:tcPr anchor="ctr"/>
                </a:tc>
                <a:tc>
                  <a:txBody>
                    <a:bodyPr/>
                    <a:lstStyle/>
                    <a:p>
                      <a:r>
                        <a:rPr lang="en-US" sz="1200">
                          <a:latin typeface="Avenir Next LT Pro"/>
                        </a:rPr>
                        <a:t>975</a:t>
                      </a:r>
                    </a:p>
                  </a:txBody>
                  <a:tcPr anchor="ctr"/>
                </a:tc>
                <a:extLst>
                  <a:ext uri="{0D108BD9-81ED-4DB2-BD59-A6C34878D82A}">
                    <a16:rowId xmlns:a16="http://schemas.microsoft.com/office/drawing/2014/main" val="2595373318"/>
                  </a:ext>
                </a:extLst>
              </a:tr>
            </a:tbl>
          </a:graphicData>
        </a:graphic>
      </p:graphicFrame>
      <p:sp>
        <p:nvSpPr>
          <p:cNvPr id="3" name="TextBox 2">
            <a:extLst>
              <a:ext uri="{FF2B5EF4-FFF2-40B4-BE49-F238E27FC236}">
                <a16:creationId xmlns:a16="http://schemas.microsoft.com/office/drawing/2014/main" id="{90A1F46E-F1E7-502F-060A-13758F688B84}"/>
              </a:ext>
            </a:extLst>
          </p:cNvPr>
          <p:cNvSpPr txBox="1"/>
          <p:nvPr/>
        </p:nvSpPr>
        <p:spPr>
          <a:xfrm>
            <a:off x="4772531" y="1122765"/>
            <a:ext cx="3816769"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Wingdings" panose="05000000000000000000" pitchFamily="2" charset="2"/>
              <a:buChar char="§"/>
            </a:pPr>
            <a:r>
              <a:rPr lang="en-US" sz="1200">
                <a:solidFill>
                  <a:schemeClr val="tx1"/>
                </a:solidFill>
                <a:latin typeface="Avenir Next LT Pro"/>
                <a:cs typeface="Calibri"/>
              </a:rPr>
              <a:t>Confusion Matrix </a:t>
            </a:r>
            <a:r>
              <a:rPr lang="en-US" sz="1200" b="1">
                <a:solidFill>
                  <a:schemeClr val="bg1"/>
                </a:solidFill>
                <a:highlight>
                  <a:srgbClr val="AC9E6E"/>
                </a:highlight>
                <a:latin typeface="Avenir Next LT Pro"/>
                <a:cs typeface="Calibri"/>
              </a:rPr>
              <a:t>at a 0.35 </a:t>
            </a:r>
            <a:r>
              <a:rPr lang="en-US" sz="1200">
                <a:solidFill>
                  <a:schemeClr val="tx1"/>
                </a:solidFill>
                <a:latin typeface="Avenir Next LT Pro"/>
                <a:cs typeface="Calibri"/>
              </a:rPr>
              <a:t>cutoff had the following metrics:</a:t>
            </a:r>
          </a:p>
          <a:p>
            <a:endParaRPr lang="en-US" sz="1200">
              <a:solidFill>
                <a:schemeClr val="tx1"/>
              </a:solidFill>
              <a:latin typeface="Avenir Next LT Pro"/>
              <a:cs typeface="Calibri"/>
            </a:endParaRPr>
          </a:p>
          <a:p>
            <a:pPr marL="171450" indent="171450">
              <a:buFont typeface="Wingdings" panose="05000000000000000000" pitchFamily="2" charset="2"/>
              <a:buChar char="§"/>
            </a:pPr>
            <a:r>
              <a:rPr lang="en-US" sz="1200">
                <a:solidFill>
                  <a:schemeClr val="tx1"/>
                </a:solidFill>
                <a:latin typeface="Avenir Next LT Pro"/>
                <a:cs typeface="Calibri"/>
              </a:rPr>
              <a:t>Accuracy: 56.1%</a:t>
            </a:r>
          </a:p>
          <a:p>
            <a:pPr marL="171450" indent="171450">
              <a:buFont typeface="Wingdings" panose="05000000000000000000" pitchFamily="2" charset="2"/>
              <a:buChar char="§"/>
            </a:pPr>
            <a:r>
              <a:rPr lang="en-US" sz="1200" b="1" u="sng">
                <a:solidFill>
                  <a:schemeClr val="tx1"/>
                </a:solidFill>
                <a:latin typeface="Avenir Next LT Pro"/>
                <a:cs typeface="Calibri"/>
              </a:rPr>
              <a:t>Recall: 61.8%</a:t>
            </a:r>
          </a:p>
          <a:p>
            <a:pPr marL="171450" indent="171450">
              <a:buFont typeface="Wingdings" panose="05000000000000000000" pitchFamily="2" charset="2"/>
              <a:buChar char="§"/>
            </a:pPr>
            <a:r>
              <a:rPr lang="en-US" sz="1200">
                <a:solidFill>
                  <a:schemeClr val="tx1"/>
                </a:solidFill>
                <a:latin typeface="Avenir Next LT Pro"/>
                <a:cs typeface="Calibri"/>
              </a:rPr>
              <a:t>Specificity: 52.8%</a:t>
            </a:r>
          </a:p>
          <a:p>
            <a:pPr marL="171450" lvl="1" indent="-171450">
              <a:buFont typeface="Wingdings" panose="05000000000000000000" pitchFamily="2" charset="2"/>
              <a:buChar char="§"/>
            </a:pPr>
            <a:endParaRPr lang="en-US" sz="1200">
              <a:solidFill>
                <a:schemeClr val="tx1"/>
              </a:solidFill>
              <a:latin typeface="Avenir Next LT Pro"/>
              <a:cs typeface="Calibri"/>
            </a:endParaRPr>
          </a:p>
        </p:txBody>
      </p:sp>
      <p:graphicFrame>
        <p:nvGraphicFramePr>
          <p:cNvPr id="5" name="Table 11">
            <a:extLst>
              <a:ext uri="{FF2B5EF4-FFF2-40B4-BE49-F238E27FC236}">
                <a16:creationId xmlns:a16="http://schemas.microsoft.com/office/drawing/2014/main" id="{78012AFE-5D4B-51BE-EA54-9A5E06C17CE7}"/>
              </a:ext>
            </a:extLst>
          </p:cNvPr>
          <p:cNvGraphicFramePr>
            <a:graphicFrameLocks noGrp="1"/>
          </p:cNvGraphicFramePr>
          <p:nvPr>
            <p:extLst>
              <p:ext uri="{D42A27DB-BD31-4B8C-83A1-F6EECF244321}">
                <p14:modId xmlns:p14="http://schemas.microsoft.com/office/powerpoint/2010/main" val="2072526556"/>
              </p:ext>
            </p:extLst>
          </p:nvPr>
        </p:nvGraphicFramePr>
        <p:xfrm>
          <a:off x="5096164" y="2905866"/>
          <a:ext cx="3446337" cy="1150976"/>
        </p:xfrm>
        <a:graphic>
          <a:graphicData uri="http://schemas.openxmlformats.org/drawingml/2006/table">
            <a:tbl>
              <a:tblPr firstRow="1" bandRow="1">
                <a:tableStyleId>{805EB75F-03CF-47D4-8AFF-F87D2BE11F28}</a:tableStyleId>
              </a:tblPr>
              <a:tblGrid>
                <a:gridCol w="1148779">
                  <a:extLst>
                    <a:ext uri="{9D8B030D-6E8A-4147-A177-3AD203B41FA5}">
                      <a16:colId xmlns:a16="http://schemas.microsoft.com/office/drawing/2014/main" val="1364776009"/>
                    </a:ext>
                  </a:extLst>
                </a:gridCol>
                <a:gridCol w="1148779">
                  <a:extLst>
                    <a:ext uri="{9D8B030D-6E8A-4147-A177-3AD203B41FA5}">
                      <a16:colId xmlns:a16="http://schemas.microsoft.com/office/drawing/2014/main" val="1766968114"/>
                    </a:ext>
                  </a:extLst>
                </a:gridCol>
                <a:gridCol w="1148779">
                  <a:extLst>
                    <a:ext uri="{9D8B030D-6E8A-4147-A177-3AD203B41FA5}">
                      <a16:colId xmlns:a16="http://schemas.microsoft.com/office/drawing/2014/main" val="1901157382"/>
                    </a:ext>
                  </a:extLst>
                </a:gridCol>
              </a:tblGrid>
              <a:tr h="360754">
                <a:tc>
                  <a:txBody>
                    <a:bodyPr/>
                    <a:lstStyle/>
                    <a:p>
                      <a:endParaRPr lang="en-US" sz="1100">
                        <a:latin typeface="Avenir Next LT Pro"/>
                      </a:endParaRPr>
                    </a:p>
                  </a:txBody>
                  <a:tcPr anchor="ctr"/>
                </a:tc>
                <a:tc>
                  <a:txBody>
                    <a:bodyPr/>
                    <a:lstStyle/>
                    <a:p>
                      <a:pPr lvl="0">
                        <a:buNone/>
                      </a:pPr>
                      <a:r>
                        <a:rPr lang="en-US" sz="1100">
                          <a:latin typeface="Avenir Next LT Pro"/>
                        </a:rPr>
                        <a:t>On Time </a:t>
                      </a:r>
                    </a:p>
                  </a:txBody>
                  <a:tcPr anchor="ctr">
                    <a:solidFill>
                      <a:schemeClr val="bg1">
                        <a:lumMod val="90000"/>
                      </a:schemeClr>
                    </a:solidFill>
                  </a:tcPr>
                </a:tc>
                <a:tc>
                  <a:txBody>
                    <a:bodyPr/>
                    <a:lstStyle/>
                    <a:p>
                      <a:r>
                        <a:rPr lang="en-US" sz="1100">
                          <a:latin typeface="Avenir Next LT Pro"/>
                        </a:rPr>
                        <a:t>Delayed</a:t>
                      </a:r>
                    </a:p>
                  </a:txBody>
                  <a:tcPr anchor="ctr">
                    <a:solidFill>
                      <a:schemeClr val="bg1">
                        <a:lumMod val="90000"/>
                      </a:schemeClr>
                    </a:solidFill>
                  </a:tcPr>
                </a:tc>
                <a:extLst>
                  <a:ext uri="{0D108BD9-81ED-4DB2-BD59-A6C34878D82A}">
                    <a16:rowId xmlns:a16="http://schemas.microsoft.com/office/drawing/2014/main" val="484268907"/>
                  </a:ext>
                </a:extLst>
              </a:tr>
              <a:tr h="395111">
                <a:tc>
                  <a:txBody>
                    <a:bodyPr/>
                    <a:lstStyle/>
                    <a:p>
                      <a:r>
                        <a:rPr lang="en-US" sz="1100">
                          <a:latin typeface="Avenir Next LT Pro"/>
                        </a:rPr>
                        <a:t>On Time</a:t>
                      </a:r>
                    </a:p>
                  </a:txBody>
                  <a:tcPr anchor="ctr">
                    <a:solidFill>
                      <a:schemeClr val="bg1">
                        <a:lumMod val="90000"/>
                      </a:schemeClr>
                    </a:solidFill>
                  </a:tcPr>
                </a:tc>
                <a:tc>
                  <a:txBody>
                    <a:bodyPr/>
                    <a:lstStyle/>
                    <a:p>
                      <a:r>
                        <a:rPr lang="en-US" sz="1100">
                          <a:latin typeface="Avenir Next LT Pro"/>
                        </a:rPr>
                        <a:t>1932</a:t>
                      </a:r>
                      <a:endParaRPr lang="en-US" sz="1100"/>
                    </a:p>
                  </a:txBody>
                  <a:tcPr anchor="ctr"/>
                </a:tc>
                <a:tc>
                  <a:txBody>
                    <a:bodyPr/>
                    <a:lstStyle/>
                    <a:p>
                      <a:r>
                        <a:rPr lang="en-US" sz="1100">
                          <a:latin typeface="Avenir Next LT Pro"/>
                        </a:rPr>
                        <a:t>817</a:t>
                      </a:r>
                    </a:p>
                  </a:txBody>
                  <a:tcPr anchor="ctr"/>
                </a:tc>
                <a:extLst>
                  <a:ext uri="{0D108BD9-81ED-4DB2-BD59-A6C34878D82A}">
                    <a16:rowId xmlns:a16="http://schemas.microsoft.com/office/drawing/2014/main" val="3840406633"/>
                  </a:ext>
                </a:extLst>
              </a:tr>
              <a:tr h="395111">
                <a:tc>
                  <a:txBody>
                    <a:bodyPr/>
                    <a:lstStyle/>
                    <a:p>
                      <a:pPr lvl="0">
                        <a:buNone/>
                      </a:pPr>
                      <a:r>
                        <a:rPr lang="en-US" sz="1100">
                          <a:latin typeface="Avenir Next LT Pro"/>
                        </a:rPr>
                        <a:t>Delayed</a:t>
                      </a:r>
                      <a:endParaRPr lang="en-US" sz="1100"/>
                    </a:p>
                  </a:txBody>
                  <a:tcPr anchor="ctr">
                    <a:solidFill>
                      <a:schemeClr val="bg1">
                        <a:lumMod val="90000"/>
                      </a:schemeClr>
                    </a:solidFill>
                  </a:tcPr>
                </a:tc>
                <a:tc>
                  <a:txBody>
                    <a:bodyPr/>
                    <a:lstStyle/>
                    <a:p>
                      <a:pPr lvl="0">
                        <a:buNone/>
                      </a:pPr>
                      <a:r>
                        <a:rPr lang="en-US" sz="1100">
                          <a:latin typeface="Avenir Next LT Pro"/>
                        </a:rPr>
                        <a:t>1726</a:t>
                      </a:r>
                    </a:p>
                  </a:txBody>
                  <a:tcPr anchor="ctr"/>
                </a:tc>
                <a:tc>
                  <a:txBody>
                    <a:bodyPr/>
                    <a:lstStyle/>
                    <a:p>
                      <a:r>
                        <a:rPr lang="en-US" sz="1100">
                          <a:latin typeface="Avenir Next LT Pro"/>
                        </a:rPr>
                        <a:t>1324</a:t>
                      </a:r>
                    </a:p>
                  </a:txBody>
                  <a:tcPr anchor="ctr"/>
                </a:tc>
                <a:extLst>
                  <a:ext uri="{0D108BD9-81ED-4DB2-BD59-A6C34878D82A}">
                    <a16:rowId xmlns:a16="http://schemas.microsoft.com/office/drawing/2014/main" val="2595373318"/>
                  </a:ext>
                </a:extLst>
              </a:tr>
            </a:tbl>
          </a:graphicData>
        </a:graphic>
      </p:graphicFrame>
      <p:sp>
        <p:nvSpPr>
          <p:cNvPr id="11" name="TextBox 10">
            <a:extLst>
              <a:ext uri="{FF2B5EF4-FFF2-40B4-BE49-F238E27FC236}">
                <a16:creationId xmlns:a16="http://schemas.microsoft.com/office/drawing/2014/main" id="{AE13F737-842C-A5F6-00B2-C5066C420246}"/>
              </a:ext>
            </a:extLst>
          </p:cNvPr>
          <p:cNvSpPr txBox="1"/>
          <p:nvPr/>
        </p:nvSpPr>
        <p:spPr>
          <a:xfrm rot="16200000">
            <a:off x="4370497" y="3342851"/>
            <a:ext cx="115097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b="1">
                <a:latin typeface="Avenir Next LT Pro Demi"/>
              </a:rPr>
              <a:t>Predicted</a:t>
            </a:r>
          </a:p>
        </p:txBody>
      </p:sp>
      <p:sp>
        <p:nvSpPr>
          <p:cNvPr id="14" name="TextBox 13">
            <a:extLst>
              <a:ext uri="{FF2B5EF4-FFF2-40B4-BE49-F238E27FC236}">
                <a16:creationId xmlns:a16="http://schemas.microsoft.com/office/drawing/2014/main" id="{2821A6E5-048B-C6A6-66B4-7D27AC400039}"/>
              </a:ext>
            </a:extLst>
          </p:cNvPr>
          <p:cNvSpPr txBox="1"/>
          <p:nvPr/>
        </p:nvSpPr>
        <p:spPr>
          <a:xfrm>
            <a:off x="6240403" y="2635306"/>
            <a:ext cx="230209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b="1">
                <a:latin typeface="Avenir Next LT Pro Demi"/>
              </a:rPr>
              <a:t>Actual</a:t>
            </a:r>
          </a:p>
        </p:txBody>
      </p:sp>
      <p:sp>
        <p:nvSpPr>
          <p:cNvPr id="15" name="TextBox 14">
            <a:extLst>
              <a:ext uri="{FF2B5EF4-FFF2-40B4-BE49-F238E27FC236}">
                <a16:creationId xmlns:a16="http://schemas.microsoft.com/office/drawing/2014/main" id="{41077718-E035-9DDE-F551-64CF5545392A}"/>
              </a:ext>
            </a:extLst>
          </p:cNvPr>
          <p:cNvSpPr txBox="1"/>
          <p:nvPr/>
        </p:nvSpPr>
        <p:spPr>
          <a:xfrm>
            <a:off x="2018865" y="2639172"/>
            <a:ext cx="230209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b="1">
                <a:latin typeface="Avenir Next LT Pro Demi"/>
              </a:rPr>
              <a:t>Actual</a:t>
            </a:r>
          </a:p>
        </p:txBody>
      </p:sp>
      <p:sp>
        <p:nvSpPr>
          <p:cNvPr id="16" name="TextBox 15">
            <a:extLst>
              <a:ext uri="{FF2B5EF4-FFF2-40B4-BE49-F238E27FC236}">
                <a16:creationId xmlns:a16="http://schemas.microsoft.com/office/drawing/2014/main" id="{E251E972-08AF-5610-A91F-4B9D9228A802}"/>
              </a:ext>
            </a:extLst>
          </p:cNvPr>
          <p:cNvSpPr txBox="1"/>
          <p:nvPr/>
        </p:nvSpPr>
        <p:spPr>
          <a:xfrm rot="16200000">
            <a:off x="129176" y="3364624"/>
            <a:ext cx="112804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b="1">
                <a:latin typeface="Avenir Next LT Pro Demi"/>
              </a:rPr>
              <a:t>Predicted</a:t>
            </a:r>
          </a:p>
        </p:txBody>
      </p:sp>
    </p:spTree>
    <p:extLst>
      <p:ext uri="{BB962C8B-B14F-4D97-AF65-F5344CB8AC3E}">
        <p14:creationId xmlns:p14="http://schemas.microsoft.com/office/powerpoint/2010/main" val="3522692835"/>
      </p:ext>
    </p:extLst>
  </p:cSld>
  <p:clrMapOvr>
    <a:masterClrMapping/>
  </p:clrMapOvr>
  <mc:AlternateContent xmlns:mc="http://schemas.openxmlformats.org/markup-compatibility/2006">
    <mc:Choice xmlns:p14="http://schemas.microsoft.com/office/powerpoint/2010/main" Requires="p14">
      <p:transition spd="slow" p14:dur="2000">
        <p:pull/>
      </p:transition>
    </mc:Choice>
    <mc:Fallback>
      <p:transition spd="slow">
        <p:pull/>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0"/>
          <p:cNvSpPr txBox="1">
            <a:spLocks noGrp="1"/>
          </p:cNvSpPr>
          <p:nvPr>
            <p:ph type="title"/>
          </p:nvPr>
        </p:nvSpPr>
        <p:spPr>
          <a:xfrm>
            <a:off x="554700" y="332475"/>
            <a:ext cx="7865454" cy="534987"/>
          </a:xfrm>
          <a:prstGeom prst="rect">
            <a:avLst/>
          </a:prstGeom>
        </p:spPr>
        <p:txBody>
          <a:bodyPr spcFirstLastPara="1" wrap="square" lIns="91425" tIns="91425" rIns="91425" bIns="91425" anchor="t" anchorCtr="0">
            <a:noAutofit/>
          </a:bodyPr>
          <a:lstStyle/>
          <a:p>
            <a:pPr algn="l"/>
            <a:r>
              <a:rPr lang="en" sz="2800">
                <a:highlight>
                  <a:srgbClr val="003A5D"/>
                </a:highlight>
                <a:latin typeface="Avenir Next LT Pro"/>
              </a:rPr>
              <a:t>Random Forest Classifier</a:t>
            </a:r>
            <a:endParaRPr lang="en-US"/>
          </a:p>
        </p:txBody>
      </p:sp>
      <p:grpSp>
        <p:nvGrpSpPr>
          <p:cNvPr id="10" name="Group 9">
            <a:extLst>
              <a:ext uri="{FF2B5EF4-FFF2-40B4-BE49-F238E27FC236}">
                <a16:creationId xmlns:a16="http://schemas.microsoft.com/office/drawing/2014/main" id="{0118A43C-4C9F-2876-F72E-1401FEF47BFB}"/>
              </a:ext>
            </a:extLst>
          </p:cNvPr>
          <p:cNvGrpSpPr/>
          <p:nvPr/>
        </p:nvGrpSpPr>
        <p:grpSpPr>
          <a:xfrm>
            <a:off x="0" y="4931999"/>
            <a:ext cx="9143999" cy="220417"/>
            <a:chOff x="855407" y="4791056"/>
            <a:chExt cx="12192000" cy="539151"/>
          </a:xfrm>
        </p:grpSpPr>
        <p:sp>
          <p:nvSpPr>
            <p:cNvPr id="6" name="Rectangle 5">
              <a:extLst>
                <a:ext uri="{FF2B5EF4-FFF2-40B4-BE49-F238E27FC236}">
                  <a16:creationId xmlns:a16="http://schemas.microsoft.com/office/drawing/2014/main" id="{6B9301EC-E661-79A1-06E2-6F2FBBE795C9}"/>
                </a:ext>
              </a:extLst>
            </p:cNvPr>
            <p:cNvSpPr/>
            <p:nvPr/>
          </p:nvSpPr>
          <p:spPr>
            <a:xfrm>
              <a:off x="855407" y="4791056"/>
              <a:ext cx="12192000" cy="9144"/>
            </a:xfrm>
            <a:prstGeom prst="rect">
              <a:avLst/>
            </a:prstGeom>
            <a:gradFill>
              <a:gsLst>
                <a:gs pos="0">
                  <a:srgbClr val="003A5D"/>
                </a:gs>
                <a:gs pos="74000">
                  <a:srgbClr val="AC9E6E"/>
                </a:gs>
                <a:gs pos="83000">
                  <a:srgbClr val="AC9E6E"/>
                </a:gs>
                <a:gs pos="100000">
                  <a:srgbClr val="AC9E6E"/>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latin typeface="Avenir Next LT Pro" panose="020B0504020202020204" pitchFamily="34" charset="0"/>
              </a:endParaRPr>
            </a:p>
          </p:txBody>
        </p:sp>
        <p:sp>
          <p:nvSpPr>
            <p:cNvPr id="7" name="Title 1">
              <a:extLst>
                <a:ext uri="{FF2B5EF4-FFF2-40B4-BE49-F238E27FC236}">
                  <a16:creationId xmlns:a16="http://schemas.microsoft.com/office/drawing/2014/main" id="{217438B9-83C6-D13E-1A88-C601676D2FD8}"/>
                </a:ext>
              </a:extLst>
            </p:cNvPr>
            <p:cNvSpPr txBox="1">
              <a:spLocks/>
            </p:cNvSpPr>
            <p:nvPr/>
          </p:nvSpPr>
          <p:spPr>
            <a:xfrm>
              <a:off x="1147636" y="4791056"/>
              <a:ext cx="2626171" cy="49905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85000"/>
                </a:lnSpc>
              </a:pPr>
              <a:r>
                <a:rPr lang="en-GB" altLang="en-US" sz="500">
                  <a:solidFill>
                    <a:schemeClr val="bg1">
                      <a:lumMod val="75000"/>
                    </a:schemeClr>
                  </a:solidFill>
                  <a:latin typeface="Avenir Next LT Pro" panose="020B0504020202020204" pitchFamily="34" charset="0"/>
                </a:rPr>
                <a:t>COMMERCIAL FLIGHT DELAYS PREDICTION</a:t>
              </a:r>
            </a:p>
          </p:txBody>
        </p:sp>
        <p:sp>
          <p:nvSpPr>
            <p:cNvPr id="8" name="Title 1">
              <a:extLst>
                <a:ext uri="{FF2B5EF4-FFF2-40B4-BE49-F238E27FC236}">
                  <a16:creationId xmlns:a16="http://schemas.microsoft.com/office/drawing/2014/main" id="{1FE8779A-1601-7837-3671-7020C4782F78}"/>
                </a:ext>
              </a:extLst>
            </p:cNvPr>
            <p:cNvSpPr txBox="1">
              <a:spLocks/>
            </p:cNvSpPr>
            <p:nvPr/>
          </p:nvSpPr>
          <p:spPr>
            <a:xfrm>
              <a:off x="5862612" y="4840295"/>
              <a:ext cx="2177592" cy="48991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85000"/>
                </a:lnSpc>
              </a:pPr>
              <a:r>
                <a:rPr lang="en-GB" altLang="en-US" sz="600">
                  <a:solidFill>
                    <a:schemeClr val="bg1">
                      <a:lumMod val="75000"/>
                    </a:schemeClr>
                  </a:solidFill>
                  <a:latin typeface="Avenir Next LT Pro" panose="020B0504020202020204" pitchFamily="34" charset="0"/>
                </a:rPr>
                <a:t>Intro to Data Science Group 5 Project</a:t>
              </a:r>
            </a:p>
          </p:txBody>
        </p:sp>
        <p:sp>
          <p:nvSpPr>
            <p:cNvPr id="9" name="Title 1">
              <a:extLst>
                <a:ext uri="{FF2B5EF4-FFF2-40B4-BE49-F238E27FC236}">
                  <a16:creationId xmlns:a16="http://schemas.microsoft.com/office/drawing/2014/main" id="{44F55808-9AE0-7307-9696-CD1DC7DEAAEE}"/>
                </a:ext>
              </a:extLst>
            </p:cNvPr>
            <p:cNvSpPr txBox="1">
              <a:spLocks/>
            </p:cNvSpPr>
            <p:nvPr/>
          </p:nvSpPr>
          <p:spPr>
            <a:xfrm>
              <a:off x="9999407" y="4840296"/>
              <a:ext cx="2755769" cy="303204"/>
            </a:xfrm>
            <a:prstGeom prst="rect">
              <a:avLst/>
            </a:prstGeom>
          </p:spPr>
          <p:txBody>
            <a:bodyPr vert="horz" lIns="91440" tIns="45720" rIns="91440" bIns="45720" rtlCol="0" anchor="ctr">
              <a:normAutofit fontScale="5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85000"/>
                </a:lnSpc>
              </a:pPr>
              <a:r>
                <a:rPr lang="en-GB" altLang="en-US" sz="600">
                  <a:solidFill>
                    <a:schemeClr val="bg1">
                      <a:lumMod val="75000"/>
                    </a:schemeClr>
                  </a:solidFill>
                  <a:latin typeface="Avenir Next LT Pro" panose="020B0504020202020204" pitchFamily="34" charset="0"/>
                </a:rPr>
                <a:t>– page </a:t>
              </a:r>
              <a:fld id="{74F4C61D-6FC0-47A7-A3FE-96E39AC03A03}" type="slidenum">
                <a:rPr lang="en-GB" altLang="en-US" sz="600" smtClean="0">
                  <a:solidFill>
                    <a:schemeClr val="bg1">
                      <a:lumMod val="75000"/>
                    </a:schemeClr>
                  </a:solidFill>
                  <a:latin typeface="Avenir Next LT Pro" panose="020B0504020202020204" pitchFamily="34" charset="0"/>
                </a:rPr>
                <a:t>29</a:t>
              </a:fld>
              <a:endParaRPr lang="en-GB" altLang="en-US" sz="600">
                <a:solidFill>
                  <a:schemeClr val="bg1">
                    <a:lumMod val="75000"/>
                  </a:schemeClr>
                </a:solidFill>
                <a:latin typeface="Avenir Next LT Pro" panose="020B0504020202020204" pitchFamily="34" charset="0"/>
              </a:endParaRPr>
            </a:p>
          </p:txBody>
        </p:sp>
      </p:grpSp>
      <p:sp>
        <p:nvSpPr>
          <p:cNvPr id="2" name="TextBox 1">
            <a:extLst>
              <a:ext uri="{FF2B5EF4-FFF2-40B4-BE49-F238E27FC236}">
                <a16:creationId xmlns:a16="http://schemas.microsoft.com/office/drawing/2014/main" id="{1D9201D0-36E3-FFBC-56E3-8B3C192F6DC3}"/>
              </a:ext>
            </a:extLst>
          </p:cNvPr>
          <p:cNvSpPr txBox="1"/>
          <p:nvPr/>
        </p:nvSpPr>
        <p:spPr>
          <a:xfrm>
            <a:off x="554700" y="1036365"/>
            <a:ext cx="3913614"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Wingdings" panose="05000000000000000000" pitchFamily="2" charset="2"/>
              <a:buChar char="§"/>
            </a:pPr>
            <a:r>
              <a:rPr lang="en-US" sz="1200">
                <a:solidFill>
                  <a:schemeClr val="tx1"/>
                </a:solidFill>
                <a:latin typeface="Avenir Next LT Pro"/>
                <a:cs typeface="Calibri"/>
              </a:rPr>
              <a:t>Also used a Random Forest Classifier to see if we could improve our metrics.</a:t>
            </a:r>
          </a:p>
          <a:p>
            <a:endParaRPr lang="en-US" sz="1200">
              <a:solidFill>
                <a:schemeClr val="tx1"/>
              </a:solidFill>
              <a:latin typeface="Avenir Next LT Pro"/>
              <a:cs typeface="Calibri"/>
            </a:endParaRPr>
          </a:p>
          <a:p>
            <a:pPr marL="171450" indent="-171450">
              <a:buFont typeface="Wingdings" panose="05000000000000000000" pitchFamily="2" charset="2"/>
              <a:buChar char="§"/>
            </a:pPr>
            <a:r>
              <a:rPr lang="en-US" sz="1200">
                <a:solidFill>
                  <a:schemeClr val="tx1"/>
                </a:solidFill>
                <a:latin typeface="Avenir Next LT Pro"/>
                <a:cs typeface="Calibri"/>
              </a:rPr>
              <a:t>Had to use a smaller dataset due to computational limits.</a:t>
            </a:r>
          </a:p>
          <a:p>
            <a:endParaRPr lang="en-US" sz="1200">
              <a:solidFill>
                <a:schemeClr val="tx1"/>
              </a:solidFill>
              <a:latin typeface="Avenir Next LT Pro"/>
              <a:cs typeface="Calibri"/>
            </a:endParaRPr>
          </a:p>
          <a:p>
            <a:pPr marL="171450" indent="-171450">
              <a:buFont typeface="Wingdings" panose="05000000000000000000" pitchFamily="2" charset="2"/>
              <a:buChar char="§"/>
            </a:pPr>
            <a:r>
              <a:rPr lang="en-US" sz="1200">
                <a:solidFill>
                  <a:schemeClr val="tx1"/>
                </a:solidFill>
                <a:latin typeface="Avenir Next LT Pro"/>
                <a:cs typeface="Calibri"/>
              </a:rPr>
              <a:t>Could not use origin or destination airports because it was too large of a categorical variable.</a:t>
            </a:r>
          </a:p>
          <a:p>
            <a:endParaRPr lang="en-US" sz="1200">
              <a:solidFill>
                <a:schemeClr val="tx1"/>
              </a:solidFill>
              <a:latin typeface="Avenir Next LT Pro"/>
              <a:cs typeface="Calibri"/>
            </a:endParaRPr>
          </a:p>
          <a:p>
            <a:pPr marL="171450" indent="-171450">
              <a:buFont typeface="Wingdings" panose="05000000000000000000" pitchFamily="2" charset="2"/>
              <a:buChar char="§"/>
            </a:pPr>
            <a:r>
              <a:rPr lang="en-US" sz="1200">
                <a:solidFill>
                  <a:schemeClr val="tx1"/>
                </a:solidFill>
                <a:latin typeface="Avenir Next LT Pro"/>
                <a:cs typeface="Calibri"/>
              </a:rPr>
              <a:t>Tried tweaking number of trees, depth of trees, size of nodes, etc. to improve accuracy and recall without much luck.</a:t>
            </a:r>
          </a:p>
        </p:txBody>
      </p:sp>
      <p:sp>
        <p:nvSpPr>
          <p:cNvPr id="3" name="TextBox 2">
            <a:extLst>
              <a:ext uri="{FF2B5EF4-FFF2-40B4-BE49-F238E27FC236}">
                <a16:creationId xmlns:a16="http://schemas.microsoft.com/office/drawing/2014/main" id="{90A1F46E-F1E7-502F-060A-13758F688B84}"/>
              </a:ext>
            </a:extLst>
          </p:cNvPr>
          <p:cNvSpPr txBox="1"/>
          <p:nvPr/>
        </p:nvSpPr>
        <p:spPr>
          <a:xfrm>
            <a:off x="4772531" y="1122765"/>
            <a:ext cx="347197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Wingdings" panose="05000000000000000000" pitchFamily="2" charset="2"/>
              <a:buChar char="§"/>
            </a:pPr>
            <a:r>
              <a:rPr lang="en-US" sz="1200">
                <a:solidFill>
                  <a:schemeClr val="tx1"/>
                </a:solidFill>
                <a:latin typeface="Avenir Next LT Pro"/>
                <a:cs typeface="Calibri"/>
              </a:rPr>
              <a:t>Confusion Matrix had the following metrics:</a:t>
            </a:r>
          </a:p>
          <a:p>
            <a:pPr marL="171450" indent="-171450">
              <a:buFont typeface="Wingdings" panose="05000000000000000000" pitchFamily="2" charset="2"/>
              <a:buChar char="§"/>
            </a:pPr>
            <a:endParaRPr lang="en-US" sz="1200">
              <a:solidFill>
                <a:schemeClr val="tx1"/>
              </a:solidFill>
              <a:latin typeface="Avenir Next LT Pro"/>
              <a:cs typeface="Calibri"/>
            </a:endParaRPr>
          </a:p>
          <a:p>
            <a:pPr marL="171450" indent="171450">
              <a:buFont typeface="Wingdings" panose="05000000000000000000" pitchFamily="2" charset="2"/>
              <a:buChar char="§"/>
            </a:pPr>
            <a:r>
              <a:rPr lang="en-US" sz="1200">
                <a:solidFill>
                  <a:schemeClr val="tx1"/>
                </a:solidFill>
                <a:latin typeface="Avenir Next LT Pro"/>
                <a:cs typeface="Calibri"/>
              </a:rPr>
              <a:t>Accuracy: 57.8%</a:t>
            </a:r>
          </a:p>
          <a:p>
            <a:pPr marL="171450" indent="171450">
              <a:buFont typeface="Wingdings" panose="05000000000000000000" pitchFamily="2" charset="2"/>
              <a:buChar char="§"/>
            </a:pPr>
            <a:r>
              <a:rPr lang="en-US" sz="1200" b="1" u="sng">
                <a:solidFill>
                  <a:schemeClr val="tx1"/>
                </a:solidFill>
                <a:latin typeface="Avenir Next LT Pro"/>
                <a:cs typeface="Calibri"/>
              </a:rPr>
              <a:t>Recall: 27.4%</a:t>
            </a:r>
          </a:p>
          <a:p>
            <a:pPr marL="171450" indent="171450">
              <a:buFont typeface="Wingdings" panose="05000000000000000000" pitchFamily="2" charset="2"/>
              <a:buChar char="§"/>
            </a:pPr>
            <a:r>
              <a:rPr lang="en-US" sz="1200">
                <a:solidFill>
                  <a:schemeClr val="tx1"/>
                </a:solidFill>
                <a:latin typeface="Avenir Next LT Pro"/>
                <a:cs typeface="Calibri"/>
              </a:rPr>
              <a:t>Specificity: 75.0%</a:t>
            </a:r>
          </a:p>
        </p:txBody>
      </p:sp>
      <p:graphicFrame>
        <p:nvGraphicFramePr>
          <p:cNvPr id="5" name="Table 11">
            <a:extLst>
              <a:ext uri="{FF2B5EF4-FFF2-40B4-BE49-F238E27FC236}">
                <a16:creationId xmlns:a16="http://schemas.microsoft.com/office/drawing/2014/main" id="{78012AFE-5D4B-51BE-EA54-9A5E06C17CE7}"/>
              </a:ext>
            </a:extLst>
          </p:cNvPr>
          <p:cNvGraphicFramePr>
            <a:graphicFrameLocks noGrp="1"/>
          </p:cNvGraphicFramePr>
          <p:nvPr>
            <p:extLst>
              <p:ext uri="{D42A27DB-BD31-4B8C-83A1-F6EECF244321}">
                <p14:modId xmlns:p14="http://schemas.microsoft.com/office/powerpoint/2010/main" val="3434428290"/>
              </p:ext>
            </p:extLst>
          </p:nvPr>
        </p:nvGraphicFramePr>
        <p:xfrm>
          <a:off x="4973817" y="2629883"/>
          <a:ext cx="3446337" cy="1150976"/>
        </p:xfrm>
        <a:graphic>
          <a:graphicData uri="http://schemas.openxmlformats.org/drawingml/2006/table">
            <a:tbl>
              <a:tblPr firstRow="1" bandRow="1">
                <a:tableStyleId>{805EB75F-03CF-47D4-8AFF-F87D2BE11F28}</a:tableStyleId>
              </a:tblPr>
              <a:tblGrid>
                <a:gridCol w="1148779">
                  <a:extLst>
                    <a:ext uri="{9D8B030D-6E8A-4147-A177-3AD203B41FA5}">
                      <a16:colId xmlns:a16="http://schemas.microsoft.com/office/drawing/2014/main" val="1364776009"/>
                    </a:ext>
                  </a:extLst>
                </a:gridCol>
                <a:gridCol w="1148779">
                  <a:extLst>
                    <a:ext uri="{9D8B030D-6E8A-4147-A177-3AD203B41FA5}">
                      <a16:colId xmlns:a16="http://schemas.microsoft.com/office/drawing/2014/main" val="1766968114"/>
                    </a:ext>
                  </a:extLst>
                </a:gridCol>
                <a:gridCol w="1148779">
                  <a:extLst>
                    <a:ext uri="{9D8B030D-6E8A-4147-A177-3AD203B41FA5}">
                      <a16:colId xmlns:a16="http://schemas.microsoft.com/office/drawing/2014/main" val="1901157382"/>
                    </a:ext>
                  </a:extLst>
                </a:gridCol>
              </a:tblGrid>
              <a:tr h="360754">
                <a:tc>
                  <a:txBody>
                    <a:bodyPr/>
                    <a:lstStyle/>
                    <a:p>
                      <a:endParaRPr lang="en-US" sz="1100">
                        <a:latin typeface="Avenir Next LT Pro"/>
                      </a:endParaRPr>
                    </a:p>
                  </a:txBody>
                  <a:tcPr anchor="ctr"/>
                </a:tc>
                <a:tc>
                  <a:txBody>
                    <a:bodyPr/>
                    <a:lstStyle/>
                    <a:p>
                      <a:pPr lvl="0">
                        <a:buNone/>
                      </a:pPr>
                      <a:r>
                        <a:rPr lang="en-US" sz="1100">
                          <a:latin typeface="Avenir Next LT Pro"/>
                        </a:rPr>
                        <a:t>On Time </a:t>
                      </a:r>
                    </a:p>
                  </a:txBody>
                  <a:tcPr anchor="ctr">
                    <a:solidFill>
                      <a:schemeClr val="bg1">
                        <a:lumMod val="90000"/>
                      </a:schemeClr>
                    </a:solidFill>
                  </a:tcPr>
                </a:tc>
                <a:tc>
                  <a:txBody>
                    <a:bodyPr/>
                    <a:lstStyle/>
                    <a:p>
                      <a:r>
                        <a:rPr lang="en-US" sz="1100">
                          <a:latin typeface="Avenir Next LT Pro"/>
                        </a:rPr>
                        <a:t>Delayed</a:t>
                      </a:r>
                    </a:p>
                  </a:txBody>
                  <a:tcPr anchor="ctr">
                    <a:solidFill>
                      <a:schemeClr val="bg1">
                        <a:lumMod val="90000"/>
                      </a:schemeClr>
                    </a:solidFill>
                  </a:tcPr>
                </a:tc>
                <a:extLst>
                  <a:ext uri="{0D108BD9-81ED-4DB2-BD59-A6C34878D82A}">
                    <a16:rowId xmlns:a16="http://schemas.microsoft.com/office/drawing/2014/main" val="484268907"/>
                  </a:ext>
                </a:extLst>
              </a:tr>
              <a:tr h="395111">
                <a:tc>
                  <a:txBody>
                    <a:bodyPr/>
                    <a:lstStyle/>
                    <a:p>
                      <a:r>
                        <a:rPr lang="en-US" sz="1100">
                          <a:latin typeface="Avenir Next LT Pro"/>
                        </a:rPr>
                        <a:t>On Time</a:t>
                      </a:r>
                    </a:p>
                  </a:txBody>
                  <a:tcPr anchor="ctr">
                    <a:solidFill>
                      <a:schemeClr val="bg1">
                        <a:lumMod val="90000"/>
                      </a:schemeClr>
                    </a:solidFill>
                  </a:tcPr>
                </a:tc>
                <a:tc>
                  <a:txBody>
                    <a:bodyPr/>
                    <a:lstStyle/>
                    <a:p>
                      <a:r>
                        <a:rPr lang="en-US" sz="1100">
                          <a:latin typeface="Avenir Next LT Pro"/>
                        </a:rPr>
                        <a:t>543</a:t>
                      </a:r>
                      <a:endParaRPr lang="en-US" sz="1100"/>
                    </a:p>
                  </a:txBody>
                  <a:tcPr anchor="ctr"/>
                </a:tc>
                <a:tc>
                  <a:txBody>
                    <a:bodyPr/>
                    <a:lstStyle/>
                    <a:p>
                      <a:r>
                        <a:rPr lang="en-US" sz="1100">
                          <a:latin typeface="Avenir Next LT Pro"/>
                        </a:rPr>
                        <a:t>297</a:t>
                      </a:r>
                    </a:p>
                  </a:txBody>
                  <a:tcPr anchor="ctr"/>
                </a:tc>
                <a:extLst>
                  <a:ext uri="{0D108BD9-81ED-4DB2-BD59-A6C34878D82A}">
                    <a16:rowId xmlns:a16="http://schemas.microsoft.com/office/drawing/2014/main" val="3840406633"/>
                  </a:ext>
                </a:extLst>
              </a:tr>
              <a:tr h="395111">
                <a:tc>
                  <a:txBody>
                    <a:bodyPr/>
                    <a:lstStyle/>
                    <a:p>
                      <a:pPr lvl="0">
                        <a:buNone/>
                      </a:pPr>
                      <a:r>
                        <a:rPr lang="en-US" sz="1100">
                          <a:latin typeface="Avenir Next LT Pro"/>
                        </a:rPr>
                        <a:t>Delayed</a:t>
                      </a:r>
                      <a:endParaRPr lang="en-US" sz="1100"/>
                    </a:p>
                  </a:txBody>
                  <a:tcPr anchor="ctr">
                    <a:solidFill>
                      <a:schemeClr val="bg1">
                        <a:lumMod val="90000"/>
                      </a:schemeClr>
                    </a:solidFill>
                  </a:tcPr>
                </a:tc>
                <a:tc>
                  <a:txBody>
                    <a:bodyPr/>
                    <a:lstStyle/>
                    <a:p>
                      <a:pPr lvl="0">
                        <a:buNone/>
                      </a:pPr>
                      <a:r>
                        <a:rPr lang="en-US" sz="1100">
                          <a:latin typeface="Avenir Next LT Pro"/>
                        </a:rPr>
                        <a:t>181</a:t>
                      </a:r>
                    </a:p>
                  </a:txBody>
                  <a:tcPr anchor="ctr"/>
                </a:tc>
                <a:tc>
                  <a:txBody>
                    <a:bodyPr/>
                    <a:lstStyle/>
                    <a:p>
                      <a:r>
                        <a:rPr lang="en-US" sz="1100">
                          <a:latin typeface="Avenir Next LT Pro"/>
                        </a:rPr>
                        <a:t>112</a:t>
                      </a:r>
                    </a:p>
                  </a:txBody>
                  <a:tcPr anchor="ctr"/>
                </a:tc>
                <a:extLst>
                  <a:ext uri="{0D108BD9-81ED-4DB2-BD59-A6C34878D82A}">
                    <a16:rowId xmlns:a16="http://schemas.microsoft.com/office/drawing/2014/main" val="2595373318"/>
                  </a:ext>
                </a:extLst>
              </a:tr>
            </a:tbl>
          </a:graphicData>
        </a:graphic>
      </p:graphicFrame>
      <p:sp>
        <p:nvSpPr>
          <p:cNvPr id="11" name="TextBox 10">
            <a:extLst>
              <a:ext uri="{FF2B5EF4-FFF2-40B4-BE49-F238E27FC236}">
                <a16:creationId xmlns:a16="http://schemas.microsoft.com/office/drawing/2014/main" id="{AE13F737-842C-A5F6-00B2-C5066C420246}"/>
              </a:ext>
            </a:extLst>
          </p:cNvPr>
          <p:cNvSpPr txBox="1"/>
          <p:nvPr/>
        </p:nvSpPr>
        <p:spPr>
          <a:xfrm rot="16200000">
            <a:off x="4241994" y="3066869"/>
            <a:ext cx="115097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b="1">
                <a:latin typeface="Avenir Next LT Pro Demi"/>
              </a:rPr>
              <a:t>Predicted</a:t>
            </a:r>
          </a:p>
        </p:txBody>
      </p:sp>
      <p:sp>
        <p:nvSpPr>
          <p:cNvPr id="14" name="TextBox 13">
            <a:extLst>
              <a:ext uri="{FF2B5EF4-FFF2-40B4-BE49-F238E27FC236}">
                <a16:creationId xmlns:a16="http://schemas.microsoft.com/office/drawing/2014/main" id="{2821A6E5-048B-C6A6-66B4-7D27AC400039}"/>
              </a:ext>
            </a:extLst>
          </p:cNvPr>
          <p:cNvSpPr txBox="1"/>
          <p:nvPr/>
        </p:nvSpPr>
        <p:spPr>
          <a:xfrm>
            <a:off x="6118056" y="2368269"/>
            <a:ext cx="230209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b="1">
                <a:latin typeface="Avenir Next LT Pro Demi"/>
              </a:rPr>
              <a:t>Actual</a:t>
            </a:r>
          </a:p>
        </p:txBody>
      </p:sp>
    </p:spTree>
    <p:extLst>
      <p:ext uri="{BB962C8B-B14F-4D97-AF65-F5344CB8AC3E}">
        <p14:creationId xmlns:p14="http://schemas.microsoft.com/office/powerpoint/2010/main" val="616660658"/>
      </p:ext>
    </p:extLst>
  </p:cSld>
  <p:clrMapOvr>
    <a:masterClrMapping/>
  </p:clrMapOvr>
  <mc:AlternateContent xmlns:mc="http://schemas.openxmlformats.org/markup-compatibility/2006">
    <mc:Choice xmlns:p14="http://schemas.microsoft.com/office/powerpoint/2010/main" Requires="p14">
      <p:transition spd="slow" p14:dur="2000">
        <p:pull/>
      </p:transition>
    </mc:Choice>
    <mc:Fallback>
      <p:transition spd="slow">
        <p:pull/>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9"/>
          <p:cNvSpPr txBox="1">
            <a:spLocks noGrp="1"/>
          </p:cNvSpPr>
          <p:nvPr>
            <p:ph type="title"/>
          </p:nvPr>
        </p:nvSpPr>
        <p:spPr>
          <a:xfrm>
            <a:off x="554700" y="402093"/>
            <a:ext cx="3758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1"/>
                </a:solidFill>
                <a:highlight>
                  <a:srgbClr val="003A5D"/>
                </a:highlight>
                <a:latin typeface="Avenir Next LT Pro" panose="020B0504020202020204" pitchFamily="34" charset="0"/>
              </a:rPr>
              <a:t>Table of Contents</a:t>
            </a:r>
            <a:endParaRPr sz="2400">
              <a:solidFill>
                <a:schemeClr val="lt1"/>
              </a:solidFill>
              <a:highlight>
                <a:srgbClr val="003A5D"/>
              </a:highlight>
              <a:latin typeface="Avenir Next LT Pro" panose="020B0504020202020204" pitchFamily="34" charset="0"/>
            </a:endParaRPr>
          </a:p>
        </p:txBody>
      </p:sp>
      <p:sp>
        <p:nvSpPr>
          <p:cNvPr id="198" name="Google Shape;198;p39"/>
          <p:cNvSpPr txBox="1">
            <a:spLocks noGrp="1"/>
          </p:cNvSpPr>
          <p:nvPr>
            <p:ph type="subTitle" idx="1"/>
          </p:nvPr>
        </p:nvSpPr>
        <p:spPr>
          <a:xfrm>
            <a:off x="708591" y="1753429"/>
            <a:ext cx="23544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rgbClr val="003A5D"/>
                </a:solidFill>
                <a:latin typeface="Avenir Next LT Pro Demi" panose="020B0704020202020204" pitchFamily="34" charset="0"/>
              </a:rPr>
              <a:t>Data Background</a:t>
            </a:r>
            <a:endParaRPr sz="1400">
              <a:solidFill>
                <a:srgbClr val="003A5D"/>
              </a:solidFill>
              <a:latin typeface="Avenir Next LT Pro Demi" panose="020B0704020202020204" pitchFamily="34" charset="0"/>
            </a:endParaRPr>
          </a:p>
        </p:txBody>
      </p:sp>
      <p:sp>
        <p:nvSpPr>
          <p:cNvPr id="199" name="Google Shape;199;p39"/>
          <p:cNvSpPr txBox="1">
            <a:spLocks noGrp="1"/>
          </p:cNvSpPr>
          <p:nvPr>
            <p:ph type="subTitle" idx="2"/>
          </p:nvPr>
        </p:nvSpPr>
        <p:spPr>
          <a:xfrm>
            <a:off x="708591" y="2075029"/>
            <a:ext cx="2354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bg1">
                    <a:lumMod val="50000"/>
                  </a:schemeClr>
                </a:solidFill>
                <a:latin typeface="Avenir Next LT Pro" panose="020B0504020202020204" pitchFamily="34" charset="0"/>
              </a:rPr>
              <a:t>About the Data. </a:t>
            </a:r>
            <a:endParaRPr sz="1000">
              <a:solidFill>
                <a:schemeClr val="bg1">
                  <a:lumMod val="50000"/>
                </a:schemeClr>
              </a:solidFill>
              <a:latin typeface="Avenir Next LT Pro" panose="020B0504020202020204" pitchFamily="34" charset="0"/>
            </a:endParaRPr>
          </a:p>
        </p:txBody>
      </p:sp>
      <p:sp>
        <p:nvSpPr>
          <p:cNvPr id="200" name="Google Shape;200;p39"/>
          <p:cNvSpPr txBox="1">
            <a:spLocks noGrp="1"/>
          </p:cNvSpPr>
          <p:nvPr>
            <p:ph type="subTitle" idx="4"/>
          </p:nvPr>
        </p:nvSpPr>
        <p:spPr>
          <a:xfrm>
            <a:off x="3315591" y="1753429"/>
            <a:ext cx="2354400" cy="393600"/>
          </a:xfrm>
          <a:prstGeom prst="rect">
            <a:avLst/>
          </a:prstGeom>
        </p:spPr>
        <p:txBody>
          <a:bodyPr spcFirstLastPara="1" wrap="square" lIns="91425" tIns="91425" rIns="91425" bIns="91425" anchor="ctr" anchorCtr="0">
            <a:noAutofit/>
          </a:bodyPr>
          <a:lstStyle/>
          <a:p>
            <a:pPr marL="0" indent="0"/>
            <a:r>
              <a:rPr lang="en" sz="1400">
                <a:solidFill>
                  <a:srgbClr val="003A5D"/>
                </a:solidFill>
                <a:latin typeface="Avenir Next LT Pro Demi"/>
              </a:rPr>
              <a:t>Data Preprocessing</a:t>
            </a:r>
            <a:endParaRPr lang="en" sz="1400">
              <a:solidFill>
                <a:srgbClr val="003A5D"/>
              </a:solidFill>
              <a:latin typeface="Avenir Next LT Pro Demi" panose="020B0704020202020204" pitchFamily="34" charset="0"/>
            </a:endParaRPr>
          </a:p>
        </p:txBody>
      </p:sp>
      <p:sp>
        <p:nvSpPr>
          <p:cNvPr id="201" name="Google Shape;201;p39"/>
          <p:cNvSpPr txBox="1">
            <a:spLocks noGrp="1"/>
          </p:cNvSpPr>
          <p:nvPr>
            <p:ph type="subTitle" idx="5"/>
          </p:nvPr>
        </p:nvSpPr>
        <p:spPr>
          <a:xfrm>
            <a:off x="3315591" y="2075029"/>
            <a:ext cx="2354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bg1">
                    <a:lumMod val="50000"/>
                  </a:schemeClr>
                </a:solidFill>
                <a:latin typeface="Avenir Next LT Pro" panose="020B0504020202020204" pitchFamily="34" charset="0"/>
              </a:rPr>
              <a:t>Data Glossary. Data Balancing.</a:t>
            </a:r>
            <a:endParaRPr sz="1000">
              <a:solidFill>
                <a:schemeClr val="bg1">
                  <a:lumMod val="50000"/>
                </a:schemeClr>
              </a:solidFill>
              <a:latin typeface="Avenir Next LT Pro" panose="020B0504020202020204" pitchFamily="34" charset="0"/>
            </a:endParaRPr>
          </a:p>
        </p:txBody>
      </p:sp>
      <p:sp>
        <p:nvSpPr>
          <p:cNvPr id="202" name="Google Shape;202;p39"/>
          <p:cNvSpPr txBox="1">
            <a:spLocks noGrp="1"/>
          </p:cNvSpPr>
          <p:nvPr>
            <p:ph type="title" idx="3"/>
          </p:nvPr>
        </p:nvSpPr>
        <p:spPr>
          <a:xfrm>
            <a:off x="1278300" y="1324228"/>
            <a:ext cx="1215000" cy="4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tx1"/>
                </a:solidFill>
              </a:rPr>
              <a:t>01</a:t>
            </a:r>
            <a:endParaRPr sz="2000">
              <a:solidFill>
                <a:schemeClr val="tx1"/>
              </a:solidFill>
            </a:endParaRPr>
          </a:p>
        </p:txBody>
      </p:sp>
      <p:sp>
        <p:nvSpPr>
          <p:cNvPr id="203" name="Google Shape;203;p39"/>
          <p:cNvSpPr txBox="1">
            <a:spLocks noGrp="1"/>
          </p:cNvSpPr>
          <p:nvPr>
            <p:ph type="title" idx="6"/>
          </p:nvPr>
        </p:nvSpPr>
        <p:spPr>
          <a:xfrm>
            <a:off x="3885300" y="1324228"/>
            <a:ext cx="1215000" cy="4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tx1"/>
                </a:solidFill>
              </a:rPr>
              <a:t>02</a:t>
            </a:r>
            <a:endParaRPr sz="2000">
              <a:solidFill>
                <a:schemeClr val="tx1"/>
              </a:solidFill>
            </a:endParaRPr>
          </a:p>
        </p:txBody>
      </p:sp>
      <p:sp>
        <p:nvSpPr>
          <p:cNvPr id="204" name="Google Shape;204;p39"/>
          <p:cNvSpPr txBox="1">
            <a:spLocks noGrp="1"/>
          </p:cNvSpPr>
          <p:nvPr>
            <p:ph type="subTitle" idx="7"/>
          </p:nvPr>
        </p:nvSpPr>
        <p:spPr>
          <a:xfrm>
            <a:off x="5922591" y="1753429"/>
            <a:ext cx="23544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rgbClr val="003A5D"/>
                </a:solidFill>
                <a:latin typeface="Avenir Next LT Pro Demi" panose="020B0704020202020204" pitchFamily="34" charset="0"/>
              </a:rPr>
              <a:t>Exploratory Data Analysis</a:t>
            </a:r>
            <a:endParaRPr sz="1400">
              <a:solidFill>
                <a:srgbClr val="003A5D"/>
              </a:solidFill>
              <a:latin typeface="Avenir Next LT Pro Demi" panose="020B0704020202020204" pitchFamily="34" charset="0"/>
            </a:endParaRPr>
          </a:p>
        </p:txBody>
      </p:sp>
      <p:sp>
        <p:nvSpPr>
          <p:cNvPr id="205" name="Google Shape;205;p39"/>
          <p:cNvSpPr txBox="1">
            <a:spLocks noGrp="1"/>
          </p:cNvSpPr>
          <p:nvPr>
            <p:ph type="subTitle" idx="8"/>
          </p:nvPr>
        </p:nvSpPr>
        <p:spPr>
          <a:xfrm>
            <a:off x="5922591" y="2075029"/>
            <a:ext cx="2354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bg1">
                    <a:lumMod val="50000"/>
                  </a:schemeClr>
                </a:solidFill>
                <a:latin typeface="Avenir Next LT Pro" panose="020B0504020202020204" pitchFamily="34" charset="0"/>
              </a:rPr>
              <a:t>Feature Engineering. Data Interpretation.</a:t>
            </a:r>
            <a:endParaRPr sz="1000">
              <a:solidFill>
                <a:schemeClr val="bg1">
                  <a:lumMod val="50000"/>
                </a:schemeClr>
              </a:solidFill>
              <a:latin typeface="Avenir Next LT Pro" panose="020B0504020202020204" pitchFamily="34" charset="0"/>
            </a:endParaRPr>
          </a:p>
        </p:txBody>
      </p:sp>
      <p:sp>
        <p:nvSpPr>
          <p:cNvPr id="206" name="Google Shape;206;p39"/>
          <p:cNvSpPr txBox="1">
            <a:spLocks noGrp="1"/>
          </p:cNvSpPr>
          <p:nvPr>
            <p:ph type="title" idx="9"/>
          </p:nvPr>
        </p:nvSpPr>
        <p:spPr>
          <a:xfrm>
            <a:off x="6492300" y="1324228"/>
            <a:ext cx="1215000" cy="4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tx1"/>
                </a:solidFill>
              </a:rPr>
              <a:t>03</a:t>
            </a:r>
            <a:endParaRPr sz="2000">
              <a:solidFill>
                <a:schemeClr val="tx1"/>
              </a:solidFill>
            </a:endParaRPr>
          </a:p>
        </p:txBody>
      </p:sp>
      <p:sp>
        <p:nvSpPr>
          <p:cNvPr id="210" name="Google Shape;210;p39"/>
          <p:cNvSpPr txBox="1">
            <a:spLocks noGrp="1"/>
          </p:cNvSpPr>
          <p:nvPr>
            <p:ph type="subTitle" idx="16"/>
          </p:nvPr>
        </p:nvSpPr>
        <p:spPr>
          <a:xfrm>
            <a:off x="1849100" y="3490335"/>
            <a:ext cx="23544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rgbClr val="003A5D"/>
                </a:solidFill>
                <a:latin typeface="Avenir Next LT Pro Demi" panose="020B0704020202020204" pitchFamily="34" charset="0"/>
              </a:rPr>
              <a:t>Prediction Model</a:t>
            </a:r>
            <a:endParaRPr sz="1400">
              <a:solidFill>
                <a:srgbClr val="003A5D"/>
              </a:solidFill>
              <a:latin typeface="Avenir Next LT Pro Demi" panose="020B0704020202020204" pitchFamily="34" charset="0"/>
            </a:endParaRPr>
          </a:p>
        </p:txBody>
      </p:sp>
      <p:sp>
        <p:nvSpPr>
          <p:cNvPr id="211" name="Google Shape;211;p39"/>
          <p:cNvSpPr txBox="1">
            <a:spLocks noGrp="1"/>
          </p:cNvSpPr>
          <p:nvPr>
            <p:ph type="subTitle" idx="17"/>
          </p:nvPr>
        </p:nvSpPr>
        <p:spPr>
          <a:xfrm>
            <a:off x="1849100" y="3811935"/>
            <a:ext cx="2354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bg1">
                    <a:lumMod val="50000"/>
                  </a:schemeClr>
                </a:solidFill>
                <a:latin typeface="Avenir Next LT Pro" panose="020B0504020202020204" pitchFamily="34" charset="0"/>
              </a:rPr>
              <a:t>Logit Regression. Confusion Matrix. Random Forest Classifier.</a:t>
            </a:r>
            <a:endParaRPr sz="1000">
              <a:solidFill>
                <a:schemeClr val="bg1">
                  <a:lumMod val="50000"/>
                </a:schemeClr>
              </a:solidFill>
              <a:latin typeface="Avenir Next LT Pro" panose="020B0504020202020204" pitchFamily="34" charset="0"/>
            </a:endParaRPr>
          </a:p>
        </p:txBody>
      </p:sp>
      <p:sp>
        <p:nvSpPr>
          <p:cNvPr id="212" name="Google Shape;212;p39"/>
          <p:cNvSpPr txBox="1">
            <a:spLocks noGrp="1"/>
          </p:cNvSpPr>
          <p:nvPr>
            <p:ph type="title" idx="18"/>
          </p:nvPr>
        </p:nvSpPr>
        <p:spPr>
          <a:xfrm>
            <a:off x="2418809" y="3061177"/>
            <a:ext cx="1215000" cy="4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tx1"/>
                </a:solidFill>
              </a:rPr>
              <a:t>04</a:t>
            </a:r>
            <a:endParaRPr sz="2000">
              <a:solidFill>
                <a:schemeClr val="tx1"/>
              </a:solidFill>
            </a:endParaRPr>
          </a:p>
        </p:txBody>
      </p:sp>
      <p:sp>
        <p:nvSpPr>
          <p:cNvPr id="213" name="Google Shape;213;p39"/>
          <p:cNvSpPr txBox="1">
            <a:spLocks noGrp="1"/>
          </p:cNvSpPr>
          <p:nvPr>
            <p:ph type="subTitle" idx="19"/>
          </p:nvPr>
        </p:nvSpPr>
        <p:spPr>
          <a:xfrm>
            <a:off x="4747242" y="3479552"/>
            <a:ext cx="23544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rgbClr val="003A5D"/>
                </a:solidFill>
                <a:latin typeface="Avenir Next LT Pro Demi" panose="020B0704020202020204" pitchFamily="34" charset="0"/>
              </a:rPr>
              <a:t>Concluding Notes</a:t>
            </a:r>
            <a:endParaRPr sz="1400">
              <a:solidFill>
                <a:srgbClr val="003A5D"/>
              </a:solidFill>
              <a:latin typeface="Avenir Next LT Pro Demi" panose="020B0704020202020204" pitchFamily="34" charset="0"/>
            </a:endParaRPr>
          </a:p>
        </p:txBody>
      </p:sp>
      <p:sp>
        <p:nvSpPr>
          <p:cNvPr id="214" name="Google Shape;214;p39"/>
          <p:cNvSpPr txBox="1">
            <a:spLocks noGrp="1"/>
          </p:cNvSpPr>
          <p:nvPr>
            <p:ph type="subTitle" idx="20"/>
          </p:nvPr>
        </p:nvSpPr>
        <p:spPr>
          <a:xfrm>
            <a:off x="4747242" y="3801152"/>
            <a:ext cx="2354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bg1">
                    <a:lumMod val="50000"/>
                  </a:schemeClr>
                </a:solidFill>
                <a:latin typeface="Avenir Next LT Pro" panose="020B0504020202020204" pitchFamily="34" charset="0"/>
              </a:rPr>
              <a:t>Project Summary. Lessons Learned.</a:t>
            </a:r>
            <a:endParaRPr sz="1000">
              <a:solidFill>
                <a:schemeClr val="bg1">
                  <a:lumMod val="50000"/>
                </a:schemeClr>
              </a:solidFill>
              <a:latin typeface="Avenir Next LT Pro" panose="020B0504020202020204" pitchFamily="34" charset="0"/>
            </a:endParaRPr>
          </a:p>
        </p:txBody>
      </p:sp>
      <p:sp>
        <p:nvSpPr>
          <p:cNvPr id="215" name="Google Shape;215;p39"/>
          <p:cNvSpPr txBox="1">
            <a:spLocks noGrp="1"/>
          </p:cNvSpPr>
          <p:nvPr>
            <p:ph type="title" idx="21"/>
          </p:nvPr>
        </p:nvSpPr>
        <p:spPr>
          <a:xfrm>
            <a:off x="5316951" y="3050394"/>
            <a:ext cx="1215000" cy="4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tx1"/>
                </a:solidFill>
              </a:rPr>
              <a:t>05</a:t>
            </a:r>
            <a:endParaRPr sz="2000">
              <a:solidFill>
                <a:schemeClr val="tx1"/>
              </a:solidFill>
            </a:endParaRPr>
          </a:p>
        </p:txBody>
      </p:sp>
      <p:pic>
        <p:nvPicPr>
          <p:cNvPr id="216" name="Google Shape;216;p39"/>
          <p:cNvPicPr preferRelativeResize="0"/>
          <p:nvPr/>
        </p:nvPicPr>
        <p:blipFill rotWithShape="1">
          <a:blip r:embed="rId3">
            <a:alphaModFix/>
          </a:blip>
          <a:srcRect/>
          <a:stretch/>
        </p:blipFill>
        <p:spPr>
          <a:xfrm rot="601898" flipH="1">
            <a:off x="7059563" y="217356"/>
            <a:ext cx="1788673" cy="941893"/>
          </a:xfrm>
          <a:prstGeom prst="rect">
            <a:avLst/>
          </a:prstGeom>
          <a:noFill/>
          <a:ln>
            <a:noFill/>
          </a:ln>
        </p:spPr>
      </p:pic>
      <p:grpSp>
        <p:nvGrpSpPr>
          <p:cNvPr id="2" name="Group 1">
            <a:extLst>
              <a:ext uri="{FF2B5EF4-FFF2-40B4-BE49-F238E27FC236}">
                <a16:creationId xmlns:a16="http://schemas.microsoft.com/office/drawing/2014/main" id="{60AC9B07-7754-4751-17AF-D5C94CDF851A}"/>
              </a:ext>
            </a:extLst>
          </p:cNvPr>
          <p:cNvGrpSpPr/>
          <p:nvPr/>
        </p:nvGrpSpPr>
        <p:grpSpPr>
          <a:xfrm>
            <a:off x="0" y="4931999"/>
            <a:ext cx="9143999" cy="220417"/>
            <a:chOff x="855407" y="4791056"/>
            <a:chExt cx="12192000" cy="539151"/>
          </a:xfrm>
        </p:grpSpPr>
        <p:sp>
          <p:nvSpPr>
            <p:cNvPr id="3" name="Rectangle 2">
              <a:extLst>
                <a:ext uri="{FF2B5EF4-FFF2-40B4-BE49-F238E27FC236}">
                  <a16:creationId xmlns:a16="http://schemas.microsoft.com/office/drawing/2014/main" id="{DFE916C5-752B-E056-543B-FBD8CCC33EC5}"/>
                </a:ext>
              </a:extLst>
            </p:cNvPr>
            <p:cNvSpPr/>
            <p:nvPr/>
          </p:nvSpPr>
          <p:spPr>
            <a:xfrm>
              <a:off x="855407" y="4791056"/>
              <a:ext cx="12192000" cy="9144"/>
            </a:xfrm>
            <a:prstGeom prst="rect">
              <a:avLst/>
            </a:prstGeom>
            <a:gradFill>
              <a:gsLst>
                <a:gs pos="0">
                  <a:srgbClr val="003A5D"/>
                </a:gs>
                <a:gs pos="74000">
                  <a:srgbClr val="AC9E6E"/>
                </a:gs>
                <a:gs pos="83000">
                  <a:srgbClr val="AC9E6E"/>
                </a:gs>
                <a:gs pos="100000">
                  <a:srgbClr val="AC9E6E"/>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latin typeface="Avenir Next LT Pro" panose="020B0504020202020204" pitchFamily="34" charset="0"/>
              </a:endParaRPr>
            </a:p>
          </p:txBody>
        </p:sp>
        <p:sp>
          <p:nvSpPr>
            <p:cNvPr id="4" name="Title 1">
              <a:extLst>
                <a:ext uri="{FF2B5EF4-FFF2-40B4-BE49-F238E27FC236}">
                  <a16:creationId xmlns:a16="http://schemas.microsoft.com/office/drawing/2014/main" id="{D4B2B92D-30BF-82C8-5B86-00DE4E6A5926}"/>
                </a:ext>
              </a:extLst>
            </p:cNvPr>
            <p:cNvSpPr txBox="1">
              <a:spLocks/>
            </p:cNvSpPr>
            <p:nvPr/>
          </p:nvSpPr>
          <p:spPr>
            <a:xfrm>
              <a:off x="1147636" y="4791056"/>
              <a:ext cx="2626171" cy="49905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85000"/>
                </a:lnSpc>
              </a:pPr>
              <a:r>
                <a:rPr lang="en-GB" altLang="en-US" sz="500">
                  <a:solidFill>
                    <a:schemeClr val="bg1">
                      <a:lumMod val="75000"/>
                    </a:schemeClr>
                  </a:solidFill>
                  <a:latin typeface="Avenir Next LT Pro" panose="020B0504020202020204" pitchFamily="34" charset="0"/>
                </a:rPr>
                <a:t>COMMERCIAL FLIGHT DELAYS PREDICTION</a:t>
              </a:r>
            </a:p>
          </p:txBody>
        </p:sp>
        <p:sp>
          <p:nvSpPr>
            <p:cNvPr id="5" name="Title 1">
              <a:extLst>
                <a:ext uri="{FF2B5EF4-FFF2-40B4-BE49-F238E27FC236}">
                  <a16:creationId xmlns:a16="http://schemas.microsoft.com/office/drawing/2014/main" id="{5EAD1D7D-78D2-F6B6-09E0-5B90888AFBB9}"/>
                </a:ext>
              </a:extLst>
            </p:cNvPr>
            <p:cNvSpPr txBox="1">
              <a:spLocks/>
            </p:cNvSpPr>
            <p:nvPr/>
          </p:nvSpPr>
          <p:spPr>
            <a:xfrm>
              <a:off x="5862612" y="4840295"/>
              <a:ext cx="2177592" cy="48991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85000"/>
                </a:lnSpc>
              </a:pPr>
              <a:r>
                <a:rPr lang="en-GB" altLang="en-US" sz="600">
                  <a:solidFill>
                    <a:schemeClr val="bg1">
                      <a:lumMod val="75000"/>
                    </a:schemeClr>
                  </a:solidFill>
                  <a:latin typeface="Avenir Next LT Pro" panose="020B0504020202020204" pitchFamily="34" charset="0"/>
                </a:rPr>
                <a:t>Intro to Data Science Group 5 Project</a:t>
              </a:r>
            </a:p>
          </p:txBody>
        </p:sp>
        <p:sp>
          <p:nvSpPr>
            <p:cNvPr id="6" name="Title 1">
              <a:extLst>
                <a:ext uri="{FF2B5EF4-FFF2-40B4-BE49-F238E27FC236}">
                  <a16:creationId xmlns:a16="http://schemas.microsoft.com/office/drawing/2014/main" id="{241C98F5-32BE-DAF7-1183-B4D80FFF0E19}"/>
                </a:ext>
              </a:extLst>
            </p:cNvPr>
            <p:cNvSpPr txBox="1">
              <a:spLocks/>
            </p:cNvSpPr>
            <p:nvPr/>
          </p:nvSpPr>
          <p:spPr>
            <a:xfrm>
              <a:off x="9999407" y="4840296"/>
              <a:ext cx="2755769" cy="303204"/>
            </a:xfrm>
            <a:prstGeom prst="rect">
              <a:avLst/>
            </a:prstGeom>
          </p:spPr>
          <p:txBody>
            <a:bodyPr vert="horz" lIns="91440" tIns="45720" rIns="91440" bIns="45720" rtlCol="0" anchor="ctr">
              <a:normAutofit fontScale="5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85000"/>
                </a:lnSpc>
              </a:pPr>
              <a:r>
                <a:rPr lang="en-GB" altLang="en-US" sz="600">
                  <a:solidFill>
                    <a:schemeClr val="bg1">
                      <a:lumMod val="75000"/>
                    </a:schemeClr>
                  </a:solidFill>
                  <a:latin typeface="Avenir Next LT Pro" panose="020B0504020202020204" pitchFamily="34" charset="0"/>
                </a:rPr>
                <a:t>– page </a:t>
              </a:r>
              <a:fld id="{74F4C61D-6FC0-47A7-A3FE-96E39AC03A03}" type="slidenum">
                <a:rPr lang="en-GB" altLang="en-US" sz="600" smtClean="0">
                  <a:solidFill>
                    <a:schemeClr val="bg1">
                      <a:lumMod val="75000"/>
                    </a:schemeClr>
                  </a:solidFill>
                  <a:latin typeface="Avenir Next LT Pro" panose="020B0504020202020204" pitchFamily="34" charset="0"/>
                </a:rPr>
                <a:t>3</a:t>
              </a:fld>
              <a:endParaRPr lang="en-GB" altLang="en-US" sz="600">
                <a:solidFill>
                  <a:schemeClr val="bg1">
                    <a:lumMod val="75000"/>
                  </a:schemeClr>
                </a:solidFill>
                <a:latin typeface="Avenir Next LT Pro" panose="020B05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p:pull/>
      </p:transition>
    </mc:Choice>
    <mc:Fallback>
      <p:transition spd="slow">
        <p:pull/>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7" name="Google Shape;237;p42"/>
          <p:cNvSpPr txBox="1">
            <a:spLocks noGrp="1"/>
          </p:cNvSpPr>
          <p:nvPr>
            <p:ph type="subTitle" idx="1"/>
          </p:nvPr>
        </p:nvSpPr>
        <p:spPr>
          <a:xfrm>
            <a:off x="639273" y="1106452"/>
            <a:ext cx="3817528" cy="1751948"/>
          </a:xfrm>
          <a:prstGeom prst="rect">
            <a:avLst/>
          </a:prstGeom>
        </p:spPr>
        <p:txBody>
          <a:bodyPr spcFirstLastPara="1" wrap="square" lIns="91425" tIns="91425" rIns="91425" bIns="91425" anchor="ctr" anchorCtr="0">
            <a:noAutofit/>
          </a:bodyPr>
          <a:lstStyle/>
          <a:p>
            <a:pPr marL="0" indent="0"/>
            <a:r>
              <a:rPr lang="en" sz="1200">
                <a:latin typeface="Avenir Next LT Pro"/>
              </a:rPr>
              <a:t>Scopes of improvement:</a:t>
            </a:r>
            <a:endParaRPr lang="en-US"/>
          </a:p>
          <a:p>
            <a:pPr marL="0" indent="0"/>
            <a:endParaRPr lang="en" sz="1200">
              <a:latin typeface="Avenir Next LT Pro"/>
            </a:endParaRPr>
          </a:p>
          <a:p>
            <a:pPr marL="228600" indent="-228600">
              <a:buSzPct val="100000"/>
              <a:buFont typeface="+mj-lt"/>
              <a:buAutoNum type="arabicPeriod"/>
            </a:pPr>
            <a:r>
              <a:rPr lang="en" sz="1200">
                <a:latin typeface="Avenir Next LT Pro" panose="020B0504020202020204" pitchFamily="34" charset="0"/>
              </a:rPr>
              <a:t>Weather Data</a:t>
            </a:r>
          </a:p>
          <a:p>
            <a:pPr marL="228600" indent="-228600">
              <a:buSzPct val="100000"/>
              <a:buFont typeface="+mj-lt"/>
              <a:buAutoNum type="arabicPeriod"/>
            </a:pPr>
            <a:r>
              <a:rPr lang="en" sz="1200">
                <a:latin typeface="Avenir Next LT Pro" panose="020B0504020202020204" pitchFamily="34" charset="0"/>
              </a:rPr>
              <a:t>Airline Staffing Data</a:t>
            </a:r>
          </a:p>
          <a:p>
            <a:pPr marL="228600" indent="-228600">
              <a:buSzPct val="100000"/>
              <a:buFont typeface="+mj-lt"/>
              <a:buAutoNum type="arabicPeriod"/>
            </a:pPr>
            <a:r>
              <a:rPr lang="en" sz="1200">
                <a:latin typeface="Avenir Next LT Pro" panose="020B0504020202020204" pitchFamily="34" charset="0"/>
              </a:rPr>
              <a:t>Data on International Flights</a:t>
            </a:r>
          </a:p>
          <a:p>
            <a:pPr marL="228600" indent="-228600">
              <a:buSzPct val="100000"/>
              <a:buFont typeface="+mj-lt"/>
              <a:buAutoNum type="arabicPeriod"/>
            </a:pPr>
            <a:r>
              <a:rPr lang="en" sz="1200">
                <a:latin typeface="Avenir Next LT Pro" panose="020B0504020202020204" pitchFamily="34" charset="0"/>
              </a:rPr>
              <a:t>Airport Security Data</a:t>
            </a:r>
          </a:p>
          <a:p>
            <a:pPr marL="0" indent="0"/>
            <a:endParaRPr lang="en" sz="1200">
              <a:latin typeface="Avenir Next LT Pro"/>
            </a:endParaRPr>
          </a:p>
          <a:p>
            <a:pPr marL="0" indent="0"/>
            <a:r>
              <a:rPr lang="en" sz="1200">
                <a:latin typeface="Avenir Next LT Pro"/>
              </a:rPr>
              <a:t>If we had this information available, our models would have likely improved.</a:t>
            </a:r>
          </a:p>
        </p:txBody>
      </p:sp>
      <p:sp>
        <p:nvSpPr>
          <p:cNvPr id="7" name="Google Shape;221;p40">
            <a:extLst>
              <a:ext uri="{FF2B5EF4-FFF2-40B4-BE49-F238E27FC236}">
                <a16:creationId xmlns:a16="http://schemas.microsoft.com/office/drawing/2014/main" id="{8D4C6C99-7025-E469-0584-9D24234761AA}"/>
              </a:ext>
            </a:extLst>
          </p:cNvPr>
          <p:cNvSpPr txBox="1">
            <a:spLocks noGrp="1"/>
          </p:cNvSpPr>
          <p:nvPr>
            <p:ph type="title"/>
          </p:nvPr>
        </p:nvSpPr>
        <p:spPr>
          <a:xfrm>
            <a:off x="639273" y="332475"/>
            <a:ext cx="7865454" cy="534987"/>
          </a:xfrm>
          <a:prstGeom prst="rect">
            <a:avLst/>
          </a:prstGeom>
        </p:spPr>
        <p:txBody>
          <a:bodyPr spcFirstLastPara="1" wrap="square" lIns="91425" tIns="91425" rIns="91425" bIns="91425" anchor="t" anchorCtr="0">
            <a:noAutofit/>
          </a:bodyPr>
          <a:lstStyle/>
          <a:p>
            <a:r>
              <a:rPr lang="en" sz="2800">
                <a:highlight>
                  <a:srgbClr val="003A5D"/>
                </a:highlight>
                <a:latin typeface="Avenir Next LT Pro"/>
              </a:rPr>
              <a:t>Notes On Data Limitations</a:t>
            </a:r>
          </a:p>
        </p:txBody>
      </p:sp>
      <p:sp>
        <p:nvSpPr>
          <p:cNvPr id="3" name="Google Shape;355;p47">
            <a:extLst>
              <a:ext uri="{FF2B5EF4-FFF2-40B4-BE49-F238E27FC236}">
                <a16:creationId xmlns:a16="http://schemas.microsoft.com/office/drawing/2014/main" id="{CBC48044-5ADC-295D-C218-028531734F8A}"/>
              </a:ext>
            </a:extLst>
          </p:cNvPr>
          <p:cNvSpPr txBox="1">
            <a:spLocks/>
          </p:cNvSpPr>
          <p:nvPr/>
        </p:nvSpPr>
        <p:spPr>
          <a:xfrm>
            <a:off x="4845600" y="4165812"/>
            <a:ext cx="3888000" cy="54721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00">
                <a:latin typeface="Avenir Next LT Pro" panose="020B0504020202020204" pitchFamily="34" charset="0"/>
              </a:rPr>
              <a:t>We might need to wait for more data before we can design a brave new world for air travel.</a:t>
            </a:r>
          </a:p>
          <a:p>
            <a:endParaRPr lang="en-US" sz="200">
              <a:latin typeface="Avenir Next LT Pro" panose="020B0504020202020204" pitchFamily="34" charset="0"/>
            </a:endParaRPr>
          </a:p>
          <a:p>
            <a:endParaRPr lang="en-US" sz="200">
              <a:latin typeface="Avenir Next LT Pro" panose="020B0504020202020204" pitchFamily="34" charset="0"/>
            </a:endParaRPr>
          </a:p>
          <a:p>
            <a:r>
              <a:rPr lang="en-US" sz="600">
                <a:latin typeface="Avenir Next LT Pro" panose="020B0504020202020204" pitchFamily="34" charset="0"/>
              </a:rPr>
              <a:t>Source: </a:t>
            </a:r>
            <a:r>
              <a:rPr lang="en-US" sz="600" err="1">
                <a:solidFill>
                  <a:srgbClr val="AC9E6E"/>
                </a:solidFill>
                <a:latin typeface="Avenir Next LT Pro" panose="020B0504020202020204" pitchFamily="34" charset="0"/>
              </a:rPr>
              <a:t>Capt</a:t>
            </a:r>
            <a:r>
              <a:rPr lang="en-US" sz="600">
                <a:solidFill>
                  <a:srgbClr val="AC9E6E"/>
                </a:solidFill>
                <a:latin typeface="Avenir Next LT Pro" panose="020B0504020202020204" pitchFamily="34" charset="0"/>
              </a:rPr>
              <a:t> Joe </a:t>
            </a:r>
            <a:r>
              <a:rPr lang="en-US" sz="600" err="1">
                <a:solidFill>
                  <a:srgbClr val="AC9E6E"/>
                </a:solidFill>
                <a:latin typeface="Avenir Next LT Pro" panose="020B0504020202020204" pitchFamily="34" charset="0"/>
              </a:rPr>
              <a:t>DePete</a:t>
            </a:r>
            <a:r>
              <a:rPr lang="en-US" sz="600">
                <a:solidFill>
                  <a:srgbClr val="AC9E6E"/>
                </a:solidFill>
                <a:latin typeface="Avenir Next LT Pro" panose="020B0504020202020204" pitchFamily="34" charset="0"/>
              </a:rPr>
              <a:t> / Twitter</a:t>
            </a:r>
          </a:p>
        </p:txBody>
      </p:sp>
      <p:pic>
        <p:nvPicPr>
          <p:cNvPr id="1026" name="Picture 2" descr="Capt. Joe DePete (@ALPAPresident) / Twitter">
            <a:extLst>
              <a:ext uri="{FF2B5EF4-FFF2-40B4-BE49-F238E27FC236}">
                <a16:creationId xmlns:a16="http://schemas.microsoft.com/office/drawing/2014/main" id="{2272067D-1864-9124-705D-052E2F1EE869}"/>
              </a:ext>
            </a:extLst>
          </p:cNvPr>
          <p:cNvPicPr>
            <a:picLocks noChangeAspect="1" noChangeArrowheads="1"/>
          </p:cNvPicPr>
          <p:nvPr/>
        </p:nvPicPr>
        <p:blipFill>
          <a:blip r:embed="rId3" cstate="print">
            <a:grayscl/>
            <a:extLst>
              <a:ext uri="{28A0092B-C50C-407E-A947-70E740481C1C}">
                <a14:useLocalDpi xmlns:a14="http://schemas.microsoft.com/office/drawing/2010/main"/>
              </a:ext>
            </a:extLst>
          </a:blip>
          <a:srcRect/>
          <a:stretch>
            <a:fillRect/>
          </a:stretch>
        </p:blipFill>
        <p:spPr bwMode="auto">
          <a:xfrm>
            <a:off x="4958400" y="2278962"/>
            <a:ext cx="3328800" cy="187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49661"/>
      </p:ext>
    </p:extLst>
  </p:cSld>
  <p:clrMapOvr>
    <a:masterClrMapping/>
  </p:clrMapOvr>
  <mc:AlternateContent xmlns:mc="http://schemas.openxmlformats.org/markup-compatibility/2006">
    <mc:Choice xmlns:p14="http://schemas.microsoft.com/office/powerpoint/2010/main" Requires="p14">
      <p:transition spd="slow" p14:dur="2000">
        <p:pull/>
      </p:transition>
    </mc:Choice>
    <mc:Fallback>
      <p:transition spd="slow">
        <p:pull/>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47;p65">
            <a:extLst>
              <a:ext uri="{FF2B5EF4-FFF2-40B4-BE49-F238E27FC236}">
                <a16:creationId xmlns:a16="http://schemas.microsoft.com/office/drawing/2014/main" id="{2AD36EA8-1A26-CB93-14F7-9BAD8E38BC2E}"/>
              </a:ext>
            </a:extLst>
          </p:cNvPr>
          <p:cNvSpPr txBox="1">
            <a:spLocks/>
          </p:cNvSpPr>
          <p:nvPr/>
        </p:nvSpPr>
        <p:spPr>
          <a:xfrm>
            <a:off x="3765600" y="4336775"/>
            <a:ext cx="3509407" cy="659566"/>
          </a:xfrm>
          <a:prstGeom prst="rect">
            <a:avLst/>
          </a:prstGeom>
          <a:no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rgbClr val="AC9E6E"/>
                </a:solidFill>
                <a:latin typeface="Avenir Next LT Pro" panose="020B0504020202020204" pitchFamily="34" charset="0"/>
              </a:rPr>
              <a:t>Your wings already exist, all you have to do is fly.</a:t>
            </a:r>
          </a:p>
        </p:txBody>
      </p:sp>
      <p:pic>
        <p:nvPicPr>
          <p:cNvPr id="4" name="Picture 3" descr="A picture containing text&#10;&#10;Description automatically generated">
            <a:extLst>
              <a:ext uri="{FF2B5EF4-FFF2-40B4-BE49-F238E27FC236}">
                <a16:creationId xmlns:a16="http://schemas.microsoft.com/office/drawing/2014/main" id="{21B0BFBD-AF5F-87EF-8F4F-63F960E8D12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3429287" cy="5143500"/>
          </a:xfrm>
          <a:prstGeom prst="rect">
            <a:avLst/>
          </a:prstGeom>
        </p:spPr>
      </p:pic>
      <p:sp>
        <p:nvSpPr>
          <p:cNvPr id="5" name="Google Shape;221;p40">
            <a:extLst>
              <a:ext uri="{FF2B5EF4-FFF2-40B4-BE49-F238E27FC236}">
                <a16:creationId xmlns:a16="http://schemas.microsoft.com/office/drawing/2014/main" id="{BBB3330A-35F4-2B8B-9708-934707F541C5}"/>
              </a:ext>
            </a:extLst>
          </p:cNvPr>
          <p:cNvSpPr txBox="1">
            <a:spLocks/>
          </p:cNvSpPr>
          <p:nvPr/>
        </p:nvSpPr>
        <p:spPr>
          <a:xfrm>
            <a:off x="3765600" y="332475"/>
            <a:ext cx="3921300" cy="53498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a:solidFill>
                  <a:schemeClr val="bg1"/>
                </a:solidFill>
                <a:highlight>
                  <a:srgbClr val="003A5D"/>
                </a:highlight>
                <a:latin typeface="Avenir Next LT Pro" panose="020B0504020202020204" pitchFamily="34" charset="0"/>
              </a:rPr>
              <a:t>Summary</a:t>
            </a:r>
          </a:p>
        </p:txBody>
      </p:sp>
      <p:sp>
        <p:nvSpPr>
          <p:cNvPr id="3" name="Google Shape;237;p42">
            <a:extLst>
              <a:ext uri="{FF2B5EF4-FFF2-40B4-BE49-F238E27FC236}">
                <a16:creationId xmlns:a16="http://schemas.microsoft.com/office/drawing/2014/main" id="{E252C13E-09D0-4B96-2732-E0DD45E61370}"/>
              </a:ext>
            </a:extLst>
          </p:cNvPr>
          <p:cNvSpPr txBox="1">
            <a:spLocks/>
          </p:cNvSpPr>
          <p:nvPr/>
        </p:nvSpPr>
        <p:spPr>
          <a:xfrm>
            <a:off x="3765600" y="921599"/>
            <a:ext cx="4608000" cy="325440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a:latin typeface="Avenir Next LT Pro"/>
              </a:rPr>
              <a:t>In summary, the key lessons learnt from the dataset used in the project were:</a:t>
            </a:r>
          </a:p>
          <a:p>
            <a:pPr marL="171450" indent="-171450">
              <a:buFont typeface="Wingdings" panose="05000000000000000000" pitchFamily="2" charset="2"/>
              <a:buChar char="§"/>
            </a:pPr>
            <a:endParaRPr lang="en-US" sz="1200">
              <a:latin typeface="Avenir Next LT Pro"/>
            </a:endParaRPr>
          </a:p>
          <a:p>
            <a:pPr marL="171450" indent="-171450">
              <a:buFont typeface="Wingdings" panose="05000000000000000000" pitchFamily="2" charset="2"/>
              <a:buChar char="§"/>
            </a:pPr>
            <a:r>
              <a:rPr lang="en-US" sz="1200">
                <a:latin typeface="Avenir Next LT Pro"/>
              </a:rPr>
              <a:t>Certain Airlines and Airports are more likely to have delays than others.</a:t>
            </a:r>
          </a:p>
          <a:p>
            <a:pPr marL="171450" indent="-171450">
              <a:buFont typeface="Wingdings" panose="05000000000000000000" pitchFamily="2" charset="2"/>
              <a:buChar char="§"/>
            </a:pPr>
            <a:endParaRPr lang="en-US" sz="1200">
              <a:latin typeface="Avenir Next LT Pro"/>
            </a:endParaRPr>
          </a:p>
          <a:p>
            <a:pPr marL="171450" indent="-171450">
              <a:buFont typeface="Wingdings" panose="05000000000000000000" pitchFamily="2" charset="2"/>
              <a:buChar char="§"/>
            </a:pPr>
            <a:r>
              <a:rPr lang="en-US" sz="1200">
                <a:latin typeface="Avenir Next LT Pro"/>
              </a:rPr>
              <a:t>As the day progresses, delays are more likely to occur.</a:t>
            </a:r>
          </a:p>
          <a:p>
            <a:pPr marL="171450" indent="-171450">
              <a:buFont typeface="Wingdings" panose="05000000000000000000" pitchFamily="2" charset="2"/>
              <a:buChar char="§"/>
            </a:pPr>
            <a:endParaRPr lang="en-US" sz="1200">
              <a:latin typeface="Avenir Next LT Pro"/>
            </a:endParaRPr>
          </a:p>
          <a:p>
            <a:pPr marL="171450" indent="-171450">
              <a:buFont typeface="Wingdings" panose="05000000000000000000" pitchFamily="2" charset="2"/>
              <a:buChar char="§"/>
            </a:pPr>
            <a:r>
              <a:rPr lang="en-US" sz="1200">
                <a:latin typeface="Avenir Next LT Pro"/>
              </a:rPr>
              <a:t>The average delay percentage of domestic flights have dropped from 36.51% in 2015 to 20.19% in 2022 (YTD).</a:t>
            </a:r>
          </a:p>
          <a:p>
            <a:pPr marL="171450" indent="-171450">
              <a:buFont typeface="Wingdings" panose="05000000000000000000" pitchFamily="2" charset="2"/>
              <a:buChar char="§"/>
            </a:pPr>
            <a:endParaRPr lang="en-US" sz="1200">
              <a:latin typeface="Avenir Next LT Pro"/>
            </a:endParaRPr>
          </a:p>
          <a:p>
            <a:pPr marL="171450" indent="-171450">
              <a:buFont typeface="Wingdings" panose="05000000000000000000" pitchFamily="2" charset="2"/>
              <a:buChar char="§"/>
            </a:pPr>
            <a:r>
              <a:rPr lang="en-US" sz="1200">
                <a:latin typeface="Avenir Next LT Pro"/>
              </a:rPr>
              <a:t>Flight delays are difficult to predict! Combining with more data would have been helpful.</a:t>
            </a:r>
          </a:p>
          <a:p>
            <a:pPr marL="171450" indent="-171450">
              <a:buFont typeface="Wingdings" panose="05000000000000000000" pitchFamily="2" charset="2"/>
              <a:buChar char="§"/>
            </a:pPr>
            <a:endParaRPr lang="en-US" sz="1200">
              <a:latin typeface="Avenir Next LT Pro"/>
            </a:endParaRPr>
          </a:p>
          <a:p>
            <a:pPr marL="171450" indent="-171450">
              <a:buFont typeface="Wingdings" panose="05000000000000000000" pitchFamily="2" charset="2"/>
              <a:buChar char="§"/>
            </a:pPr>
            <a:r>
              <a:rPr lang="en-US" sz="1200">
                <a:latin typeface="Avenir Next LT Pro"/>
              </a:rPr>
              <a:t>While more dataset would have provided more insight, higher computational power is required to develop better models!</a:t>
            </a:r>
          </a:p>
          <a:p>
            <a:pPr marL="171450" indent="-171450">
              <a:buFont typeface="Wingdings" panose="05000000000000000000" pitchFamily="2" charset="2"/>
              <a:buChar char="§"/>
            </a:pPr>
            <a:endParaRPr lang="en-US" sz="1200">
              <a:latin typeface="Avenir Next LT Pro"/>
            </a:endParaRPr>
          </a:p>
        </p:txBody>
      </p:sp>
    </p:spTree>
    <p:extLst>
      <p:ext uri="{BB962C8B-B14F-4D97-AF65-F5344CB8AC3E}">
        <p14:creationId xmlns:p14="http://schemas.microsoft.com/office/powerpoint/2010/main" val="3636894135"/>
      </p:ext>
    </p:extLst>
  </p:cSld>
  <p:clrMapOvr>
    <a:masterClrMapping/>
  </p:clrMapOvr>
  <mc:AlternateContent xmlns:mc="http://schemas.openxmlformats.org/markup-compatibility/2006">
    <mc:Choice xmlns:p14="http://schemas.microsoft.com/office/powerpoint/2010/main" Requires="p14">
      <p:transition spd="slow" p14:dur="2000">
        <p:pull/>
      </p:transition>
    </mc:Choice>
    <mc:Fallback>
      <p:transition spd="slow">
        <p:pull/>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52" name="Google Shape;1152;p73"/>
          <p:cNvSpPr txBox="1">
            <a:spLocks noGrp="1"/>
          </p:cNvSpPr>
          <p:nvPr>
            <p:ph type="title"/>
          </p:nvPr>
        </p:nvSpPr>
        <p:spPr>
          <a:xfrm>
            <a:off x="713225" y="709903"/>
            <a:ext cx="3770400" cy="95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highlight>
                  <a:srgbClr val="003A5D"/>
                </a:highlight>
                <a:latin typeface="Avenir Next LT Pro" panose="020B0504020202020204" pitchFamily="34" charset="0"/>
              </a:rPr>
              <a:t>Thanks!</a:t>
            </a:r>
            <a:endParaRPr>
              <a:highlight>
                <a:srgbClr val="003A5D"/>
              </a:highlight>
              <a:latin typeface="Avenir Next LT Pro" panose="020B0504020202020204" pitchFamily="34" charset="0"/>
            </a:endParaRPr>
          </a:p>
        </p:txBody>
      </p:sp>
      <p:pic>
        <p:nvPicPr>
          <p:cNvPr id="1155" name="Google Shape;1155;p73"/>
          <p:cNvPicPr preferRelativeResize="0"/>
          <p:nvPr/>
        </p:nvPicPr>
        <p:blipFill>
          <a:blip r:embed="rId3">
            <a:alphaModFix/>
          </a:blip>
          <a:stretch>
            <a:fillRect/>
          </a:stretch>
        </p:blipFill>
        <p:spPr>
          <a:xfrm>
            <a:off x="4808938" y="535350"/>
            <a:ext cx="3600031" cy="4068749"/>
          </a:xfrm>
          <a:prstGeom prst="rect">
            <a:avLst/>
          </a:prstGeom>
          <a:noFill/>
          <a:ln>
            <a:noFill/>
          </a:ln>
        </p:spPr>
      </p:pic>
      <p:sp>
        <p:nvSpPr>
          <p:cNvPr id="4" name="TextBox 3">
            <a:extLst>
              <a:ext uri="{FF2B5EF4-FFF2-40B4-BE49-F238E27FC236}">
                <a16:creationId xmlns:a16="http://schemas.microsoft.com/office/drawing/2014/main" id="{82C2C5CB-A5CF-17C3-F538-F80AABF849E7}"/>
              </a:ext>
            </a:extLst>
          </p:cNvPr>
          <p:cNvSpPr txBox="1"/>
          <p:nvPr/>
        </p:nvSpPr>
        <p:spPr>
          <a:xfrm>
            <a:off x="713225" y="2501711"/>
            <a:ext cx="4024375" cy="646331"/>
          </a:xfrm>
          <a:prstGeom prst="rect">
            <a:avLst/>
          </a:prstGeom>
          <a:noFill/>
        </p:spPr>
        <p:txBody>
          <a:bodyPr wrap="square">
            <a:spAutoFit/>
          </a:bodyPr>
          <a:lstStyle/>
          <a:p>
            <a:pPr marL="0" indent="0">
              <a:lnSpc>
                <a:spcPct val="90000"/>
              </a:lnSpc>
              <a:buNone/>
              <a:defRPr/>
            </a:pPr>
            <a:r>
              <a:rPr lang="en-US" sz="1100">
                <a:latin typeface="Avenir Next LT Pro" panose="020B0504020202020204" pitchFamily="34" charset="0"/>
              </a:rPr>
              <a:t>For more information</a:t>
            </a:r>
          </a:p>
          <a:p>
            <a:pPr marL="0" indent="0">
              <a:lnSpc>
                <a:spcPct val="90000"/>
              </a:lnSpc>
              <a:buNone/>
              <a:defRPr/>
            </a:pPr>
            <a:endParaRPr lang="en-US" sz="1100">
              <a:latin typeface="Avenir Next LT Pro" panose="020B0504020202020204" pitchFamily="34" charset="0"/>
            </a:endParaRPr>
          </a:p>
          <a:p>
            <a:pPr marL="0" indent="0">
              <a:lnSpc>
                <a:spcPct val="90000"/>
              </a:lnSpc>
              <a:buNone/>
              <a:defRPr/>
            </a:pPr>
            <a:r>
              <a:rPr lang="en-US" sz="900">
                <a:solidFill>
                  <a:schemeClr val="bg1">
                    <a:lumMod val="50000"/>
                  </a:schemeClr>
                </a:solidFill>
                <a:latin typeface="Avenir Next LT Pro" panose="020B0504020202020204" pitchFamily="34" charset="0"/>
              </a:rPr>
              <a:t>If you would like to learn more about our project, please reach out to any of the team members below:</a:t>
            </a:r>
          </a:p>
        </p:txBody>
      </p:sp>
      <p:sp>
        <p:nvSpPr>
          <p:cNvPr id="5" name="Oval 4">
            <a:extLst>
              <a:ext uri="{FF2B5EF4-FFF2-40B4-BE49-F238E27FC236}">
                <a16:creationId xmlns:a16="http://schemas.microsoft.com/office/drawing/2014/main" id="{B40E72B9-33D5-4BEE-30F3-D552987A1D6D}"/>
              </a:ext>
            </a:extLst>
          </p:cNvPr>
          <p:cNvSpPr/>
          <p:nvPr/>
        </p:nvSpPr>
        <p:spPr>
          <a:xfrm>
            <a:off x="805446" y="3840343"/>
            <a:ext cx="447353" cy="447353"/>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2C4E650-E314-6C18-A79F-22F8AECC5DE1}"/>
              </a:ext>
            </a:extLst>
          </p:cNvPr>
          <p:cNvSpPr/>
          <p:nvPr/>
        </p:nvSpPr>
        <p:spPr>
          <a:xfrm>
            <a:off x="805447" y="3242695"/>
            <a:ext cx="447353" cy="447353"/>
          </a:xfrm>
          <a:prstGeom prst="ellipse">
            <a:avLst/>
          </a:prstGeom>
          <a:blipFill dpi="0" rotWithShape="1">
            <a:blip r:embed="rId5">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a:blip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EA32D83-3330-70C6-852F-C608980DE596}"/>
              </a:ext>
            </a:extLst>
          </p:cNvPr>
          <p:cNvSpPr/>
          <p:nvPr/>
        </p:nvSpPr>
        <p:spPr>
          <a:xfrm>
            <a:off x="2598425" y="3242695"/>
            <a:ext cx="447354" cy="447354"/>
          </a:xfrm>
          <a:prstGeom prst="ellipse">
            <a:avLst/>
          </a:prstGeom>
          <a:blipFill dpi="0" rotWithShape="1">
            <a:blip r:embed="rId6">
              <a:duotone>
                <a:prstClr val="black"/>
                <a:schemeClr val="accent2">
                  <a:tint val="45000"/>
                  <a:satMod val="400000"/>
                </a:schemeClr>
              </a:duotone>
              <a:extLst>
                <a:ext uri="{28A0092B-C50C-407E-A947-70E740481C1C}">
                  <a14:useLocalDpi xmlns:a14="http://schemas.microsoft.com/office/drawing/2010/main" val="0"/>
                </a:ext>
              </a:extLst>
            </a:blip>
            <a:srcRect/>
            <a:stretch>
              <a:fillRect l="-21000" r="-7000" b="-22000"/>
            </a:stretch>
          </a:blip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14D02D5-DEEB-91AF-650A-7370C7E458BE}"/>
              </a:ext>
            </a:extLst>
          </p:cNvPr>
          <p:cNvSpPr txBox="1"/>
          <p:nvPr/>
        </p:nvSpPr>
        <p:spPr>
          <a:xfrm>
            <a:off x="1252799" y="3879353"/>
            <a:ext cx="1231201" cy="369332"/>
          </a:xfrm>
          <a:prstGeom prst="rect">
            <a:avLst/>
          </a:prstGeom>
          <a:noFill/>
          <a:ln>
            <a:noFill/>
          </a:ln>
        </p:spPr>
        <p:txBody>
          <a:bodyPr wrap="square" rtlCol="0">
            <a:spAutoFit/>
          </a:bodyPr>
          <a:lstStyle/>
          <a:p>
            <a:r>
              <a:rPr lang="en-US" sz="600">
                <a:solidFill>
                  <a:srgbClr val="003A5D"/>
                </a:solidFill>
                <a:latin typeface="Avenir Next LT Pro" panose="020B0504020202020204" pitchFamily="34" charset="0"/>
              </a:rPr>
              <a:t>Anthony C. Okoye</a:t>
            </a:r>
          </a:p>
          <a:p>
            <a:r>
              <a:rPr lang="en-US" sz="600">
                <a:solidFill>
                  <a:schemeClr val="bg1">
                    <a:lumMod val="75000"/>
                  </a:schemeClr>
                </a:solidFill>
                <a:latin typeface="Avenir Next LT Pro" panose="020B0504020202020204" pitchFamily="34" charset="0"/>
              </a:rPr>
              <a:t>Information Designer</a:t>
            </a:r>
          </a:p>
          <a:p>
            <a:r>
              <a:rPr lang="en-US" sz="600">
                <a:solidFill>
                  <a:srgbClr val="AC9E6E"/>
                </a:solidFill>
                <a:latin typeface="Avenir Next LT Pro" panose="020B0504020202020204" pitchFamily="34" charset="0"/>
              </a:rPr>
              <a:t>anthonycokoye@gwu.edu</a:t>
            </a:r>
          </a:p>
        </p:txBody>
      </p:sp>
      <p:sp>
        <p:nvSpPr>
          <p:cNvPr id="11" name="TextBox 10">
            <a:extLst>
              <a:ext uri="{FF2B5EF4-FFF2-40B4-BE49-F238E27FC236}">
                <a16:creationId xmlns:a16="http://schemas.microsoft.com/office/drawing/2014/main" id="{F23F08FD-8938-5C5E-5943-AA3913CC3E9D}"/>
              </a:ext>
            </a:extLst>
          </p:cNvPr>
          <p:cNvSpPr txBox="1"/>
          <p:nvPr/>
        </p:nvSpPr>
        <p:spPr>
          <a:xfrm>
            <a:off x="1252799" y="3278109"/>
            <a:ext cx="1231201" cy="369332"/>
          </a:xfrm>
          <a:prstGeom prst="rect">
            <a:avLst/>
          </a:prstGeom>
          <a:noFill/>
          <a:ln>
            <a:noFill/>
          </a:ln>
        </p:spPr>
        <p:txBody>
          <a:bodyPr wrap="square" rtlCol="0">
            <a:spAutoFit/>
          </a:bodyPr>
          <a:lstStyle/>
          <a:p>
            <a:r>
              <a:rPr lang="en-US" sz="600">
                <a:solidFill>
                  <a:srgbClr val="003A5D"/>
                </a:solidFill>
                <a:latin typeface="Avenir Next LT Pro" panose="020B0504020202020204" pitchFamily="34" charset="0"/>
              </a:rPr>
              <a:t>Jack McMorrow</a:t>
            </a:r>
          </a:p>
          <a:p>
            <a:r>
              <a:rPr lang="en-US" sz="600">
                <a:solidFill>
                  <a:schemeClr val="bg1">
                    <a:lumMod val="75000"/>
                  </a:schemeClr>
                </a:solidFill>
                <a:latin typeface="Avenir Next LT Pro" panose="020B0504020202020204" pitchFamily="34" charset="0"/>
              </a:rPr>
              <a:t>Data Scientist</a:t>
            </a:r>
          </a:p>
          <a:p>
            <a:r>
              <a:rPr lang="en-US" sz="600">
                <a:solidFill>
                  <a:srgbClr val="AC9E6E"/>
                </a:solidFill>
                <a:latin typeface="Avenir Next LT Pro" panose="020B0504020202020204" pitchFamily="34" charset="0"/>
              </a:rPr>
              <a:t>jmcmorrow@gwmail.gwu.edu</a:t>
            </a:r>
          </a:p>
        </p:txBody>
      </p:sp>
      <p:sp>
        <p:nvSpPr>
          <p:cNvPr id="12" name="TextBox 11">
            <a:extLst>
              <a:ext uri="{FF2B5EF4-FFF2-40B4-BE49-F238E27FC236}">
                <a16:creationId xmlns:a16="http://schemas.microsoft.com/office/drawing/2014/main" id="{DA2F8B95-B81E-8A34-84FE-154CE33FB5D6}"/>
              </a:ext>
            </a:extLst>
          </p:cNvPr>
          <p:cNvSpPr txBox="1"/>
          <p:nvPr/>
        </p:nvSpPr>
        <p:spPr>
          <a:xfrm>
            <a:off x="3045779" y="3278109"/>
            <a:ext cx="1231201" cy="369332"/>
          </a:xfrm>
          <a:prstGeom prst="rect">
            <a:avLst/>
          </a:prstGeom>
          <a:noFill/>
          <a:ln>
            <a:noFill/>
          </a:ln>
        </p:spPr>
        <p:txBody>
          <a:bodyPr wrap="square" rtlCol="0">
            <a:spAutoFit/>
          </a:bodyPr>
          <a:lstStyle/>
          <a:p>
            <a:r>
              <a:rPr lang="en-US" sz="600">
                <a:solidFill>
                  <a:srgbClr val="003A5D"/>
                </a:solidFill>
                <a:latin typeface="Avenir Next LT Pro" panose="020B0504020202020204" pitchFamily="34" charset="0"/>
              </a:rPr>
              <a:t>Aditya Kumar</a:t>
            </a:r>
          </a:p>
          <a:p>
            <a:r>
              <a:rPr lang="en-US" sz="600">
                <a:solidFill>
                  <a:schemeClr val="bg1">
                    <a:lumMod val="75000"/>
                  </a:schemeClr>
                </a:solidFill>
                <a:latin typeface="Avenir Next LT Pro" panose="020B0504020202020204" pitchFamily="34" charset="0"/>
              </a:rPr>
              <a:t>Data Architect</a:t>
            </a:r>
          </a:p>
          <a:p>
            <a:r>
              <a:rPr lang="en-US" sz="600">
                <a:solidFill>
                  <a:srgbClr val="AC9E6E"/>
                </a:solidFill>
                <a:latin typeface="Avenir Next LT Pro" panose="020B0504020202020204" pitchFamily="34" charset="0"/>
              </a:rPr>
              <a:t>aditya_kumar@gwu.edu</a:t>
            </a:r>
          </a:p>
        </p:txBody>
      </p:sp>
    </p:spTree>
  </p:cSld>
  <p:clrMapOvr>
    <a:masterClrMapping/>
  </p:clrMapOvr>
  <mc:AlternateContent xmlns:mc="http://schemas.openxmlformats.org/markup-compatibility/2006">
    <mc:Choice xmlns:p14="http://schemas.microsoft.com/office/powerpoint/2010/main" Requires="p14">
      <p:transition spd="slow" p14:dur="2000">
        <p:pull/>
      </p:transition>
    </mc:Choice>
    <mc:Fallback>
      <p:transition spd="slow">
        <p:pull/>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42"/>
          <p:cNvSpPr txBox="1">
            <a:spLocks noGrp="1"/>
          </p:cNvSpPr>
          <p:nvPr>
            <p:ph type="title"/>
          </p:nvPr>
        </p:nvSpPr>
        <p:spPr>
          <a:xfrm>
            <a:off x="554700" y="1013437"/>
            <a:ext cx="5370900" cy="68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highlight>
                  <a:srgbClr val="003A5D"/>
                </a:highlight>
                <a:latin typeface="Avenir Next LT Pro" panose="020B0504020202020204" pitchFamily="34" charset="0"/>
              </a:rPr>
              <a:t>Data Background</a:t>
            </a:r>
            <a:endParaRPr sz="4000">
              <a:highlight>
                <a:srgbClr val="003A5D"/>
              </a:highlight>
              <a:latin typeface="Avenir Next LT Pro" panose="020B0504020202020204" pitchFamily="34" charset="0"/>
            </a:endParaRPr>
          </a:p>
        </p:txBody>
      </p:sp>
      <p:sp>
        <p:nvSpPr>
          <p:cNvPr id="236" name="Google Shape;236;p42"/>
          <p:cNvSpPr txBox="1">
            <a:spLocks noGrp="1"/>
          </p:cNvSpPr>
          <p:nvPr>
            <p:ph type="title" idx="2"/>
          </p:nvPr>
        </p:nvSpPr>
        <p:spPr>
          <a:xfrm>
            <a:off x="554700" y="543301"/>
            <a:ext cx="928500" cy="2630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tx1"/>
                </a:solidFill>
                <a:latin typeface="Avenir Next LT Pro" panose="020B0504020202020204" pitchFamily="34" charset="0"/>
              </a:rPr>
              <a:t>01</a:t>
            </a:r>
            <a:endParaRPr sz="2000">
              <a:solidFill>
                <a:schemeClr val="tx1"/>
              </a:solidFill>
              <a:latin typeface="Avenir Next LT Pro" panose="020B0504020202020204" pitchFamily="34" charset="0"/>
            </a:endParaRPr>
          </a:p>
        </p:txBody>
      </p:sp>
      <p:sp>
        <p:nvSpPr>
          <p:cNvPr id="237" name="Google Shape;237;p42"/>
          <p:cNvSpPr txBox="1">
            <a:spLocks noGrp="1"/>
          </p:cNvSpPr>
          <p:nvPr>
            <p:ph type="subTitle" idx="1"/>
          </p:nvPr>
        </p:nvSpPr>
        <p:spPr>
          <a:xfrm>
            <a:off x="554700" y="1676987"/>
            <a:ext cx="4450200" cy="288400"/>
          </a:xfrm>
          <a:prstGeom prst="rect">
            <a:avLst/>
          </a:prstGeom>
        </p:spPr>
        <p:txBody>
          <a:bodyPr spcFirstLastPara="1" wrap="square" lIns="91425" tIns="91425" rIns="91425" bIns="91425" anchor="ctr" anchorCtr="0">
            <a:noAutofit/>
          </a:bodyPr>
          <a:lstStyle/>
          <a:p>
            <a:pPr marL="0" indent="0"/>
            <a:r>
              <a:rPr lang="en-US" sz="1200">
                <a:latin typeface="Avenir Next LT Pro"/>
              </a:rPr>
              <a:t>About the Data.</a:t>
            </a:r>
            <a:endParaRPr lang="en-US" sz="1200">
              <a:latin typeface="Avenir Next LT Pro" panose="020B0504020202020204" pitchFamily="34" charset="0"/>
            </a:endParaRPr>
          </a:p>
        </p:txBody>
      </p:sp>
      <p:pic>
        <p:nvPicPr>
          <p:cNvPr id="1026" name="Picture 2" descr="Understand and Avoid Flight Delays - Causes and 7 Practical  TipsParkSleepFly.com Travel Blog">
            <a:extLst>
              <a:ext uri="{FF2B5EF4-FFF2-40B4-BE49-F238E27FC236}">
                <a16:creationId xmlns:a16="http://schemas.microsoft.com/office/drawing/2014/main" id="{94160F79-D2B3-F3A9-FDE4-92D81E3F1417}"/>
              </a:ext>
            </a:extLst>
          </p:cNvPr>
          <p:cNvPicPr>
            <a:picLocks noChangeAspect="1" noChangeArrowheads="1"/>
          </p:cNvPicPr>
          <p:nvPr/>
        </p:nvPicPr>
        <p:blipFill rotWithShape="1">
          <a:blip r:embed="rId3" cstate="print">
            <a:grayscl/>
            <a:extLst>
              <a:ext uri="{28A0092B-C50C-407E-A947-70E740481C1C}">
                <a14:useLocalDpi xmlns:a14="http://schemas.microsoft.com/office/drawing/2010/main"/>
              </a:ext>
            </a:extLst>
          </a:blip>
          <a:srcRect/>
          <a:stretch/>
        </p:blipFill>
        <p:spPr bwMode="auto">
          <a:xfrm>
            <a:off x="4776954" y="2628937"/>
            <a:ext cx="3611046" cy="1679363"/>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355;p47">
            <a:extLst>
              <a:ext uri="{FF2B5EF4-FFF2-40B4-BE49-F238E27FC236}">
                <a16:creationId xmlns:a16="http://schemas.microsoft.com/office/drawing/2014/main" id="{8AE4BE66-CD5D-01A2-121B-ED504282AFC2}"/>
              </a:ext>
            </a:extLst>
          </p:cNvPr>
          <p:cNvSpPr txBox="1">
            <a:spLocks/>
          </p:cNvSpPr>
          <p:nvPr/>
        </p:nvSpPr>
        <p:spPr>
          <a:xfrm>
            <a:off x="4672800" y="4308300"/>
            <a:ext cx="3866400" cy="522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00">
                <a:latin typeface="Avenir Next LT Pro" panose="020B0504020202020204" pitchFamily="34" charset="0"/>
              </a:rPr>
              <a:t>Snapshot of an Airport Schedule Status Board showing delayed flights.</a:t>
            </a:r>
          </a:p>
          <a:p>
            <a:endParaRPr lang="en-US" sz="200">
              <a:latin typeface="Avenir Next LT Pro" panose="020B0504020202020204" pitchFamily="34" charset="0"/>
            </a:endParaRPr>
          </a:p>
          <a:p>
            <a:r>
              <a:rPr lang="en-US" sz="600">
                <a:latin typeface="Avenir Next LT Pro" panose="020B0504020202020204" pitchFamily="34" charset="0"/>
              </a:rPr>
              <a:t>Source: </a:t>
            </a:r>
            <a:r>
              <a:rPr lang="en-US" sz="600">
                <a:solidFill>
                  <a:srgbClr val="AC9E6E"/>
                </a:solidFill>
                <a:latin typeface="Avenir Next LT Pro" panose="020B0504020202020204" pitchFamily="34" charset="0"/>
              </a:rPr>
              <a:t>Matt </a:t>
            </a:r>
            <a:r>
              <a:rPr lang="en-US" sz="600" err="1">
                <a:solidFill>
                  <a:srgbClr val="AC9E6E"/>
                </a:solidFill>
                <a:latin typeface="Avenir Next LT Pro" panose="020B0504020202020204" pitchFamily="34" charset="0"/>
              </a:rPr>
              <a:t>Trommer</a:t>
            </a:r>
            <a:r>
              <a:rPr lang="en-US" sz="600">
                <a:solidFill>
                  <a:srgbClr val="AC9E6E"/>
                </a:solidFill>
                <a:latin typeface="Avenir Next LT Pro" panose="020B0504020202020204" pitchFamily="34" charset="0"/>
              </a:rPr>
              <a:t>/Park Sleep Fly</a:t>
            </a:r>
          </a:p>
        </p:txBody>
      </p:sp>
    </p:spTree>
  </p:cSld>
  <p:clrMapOvr>
    <a:masterClrMapping/>
  </p:clrMapOvr>
  <mc:AlternateContent xmlns:mc="http://schemas.openxmlformats.org/markup-compatibility/2006">
    <mc:Choice xmlns:p14="http://schemas.microsoft.com/office/powerpoint/2010/main" Requires="p14">
      <p:transition spd="slow" p14:dur="2000">
        <p:pull/>
      </p:transition>
    </mc:Choice>
    <mc:Fallback>
      <p:transition spd="slow">
        <p:pull/>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0"/>
          <p:cNvSpPr txBox="1">
            <a:spLocks noGrp="1"/>
          </p:cNvSpPr>
          <p:nvPr>
            <p:ph type="title"/>
          </p:nvPr>
        </p:nvSpPr>
        <p:spPr>
          <a:xfrm>
            <a:off x="554700" y="332475"/>
            <a:ext cx="3921300" cy="534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highlight>
                  <a:srgbClr val="003A5D"/>
                </a:highlight>
                <a:latin typeface="Avenir Next LT Pro" panose="020B0504020202020204" pitchFamily="34" charset="0"/>
              </a:rPr>
              <a:t>About the Data</a:t>
            </a:r>
            <a:endParaRPr sz="2800">
              <a:highlight>
                <a:srgbClr val="003A5D"/>
              </a:highlight>
              <a:latin typeface="Avenir Next LT Pro" panose="020B0504020202020204" pitchFamily="34" charset="0"/>
            </a:endParaRPr>
          </a:p>
        </p:txBody>
      </p:sp>
      <p:grpSp>
        <p:nvGrpSpPr>
          <p:cNvPr id="10" name="Group 9">
            <a:extLst>
              <a:ext uri="{FF2B5EF4-FFF2-40B4-BE49-F238E27FC236}">
                <a16:creationId xmlns:a16="http://schemas.microsoft.com/office/drawing/2014/main" id="{0118A43C-4C9F-2876-F72E-1401FEF47BFB}"/>
              </a:ext>
            </a:extLst>
          </p:cNvPr>
          <p:cNvGrpSpPr/>
          <p:nvPr/>
        </p:nvGrpSpPr>
        <p:grpSpPr>
          <a:xfrm>
            <a:off x="0" y="4931857"/>
            <a:ext cx="9143999" cy="220401"/>
            <a:chOff x="855407" y="4791056"/>
            <a:chExt cx="12192000" cy="539151"/>
          </a:xfrm>
        </p:grpSpPr>
        <p:sp>
          <p:nvSpPr>
            <p:cNvPr id="6" name="Rectangle 5">
              <a:extLst>
                <a:ext uri="{FF2B5EF4-FFF2-40B4-BE49-F238E27FC236}">
                  <a16:creationId xmlns:a16="http://schemas.microsoft.com/office/drawing/2014/main" id="{6B9301EC-E661-79A1-06E2-6F2FBBE795C9}"/>
                </a:ext>
              </a:extLst>
            </p:cNvPr>
            <p:cNvSpPr/>
            <p:nvPr/>
          </p:nvSpPr>
          <p:spPr>
            <a:xfrm>
              <a:off x="855407" y="4791056"/>
              <a:ext cx="12192000" cy="9144"/>
            </a:xfrm>
            <a:prstGeom prst="rect">
              <a:avLst/>
            </a:prstGeom>
            <a:gradFill>
              <a:gsLst>
                <a:gs pos="0">
                  <a:srgbClr val="003A5D"/>
                </a:gs>
                <a:gs pos="74000">
                  <a:srgbClr val="AC9E6E"/>
                </a:gs>
                <a:gs pos="83000">
                  <a:srgbClr val="AC9E6E"/>
                </a:gs>
                <a:gs pos="100000">
                  <a:srgbClr val="AC9E6E"/>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latin typeface="Avenir Next LT Pro" panose="020B0504020202020204" pitchFamily="34" charset="0"/>
              </a:endParaRPr>
            </a:p>
          </p:txBody>
        </p:sp>
        <p:sp>
          <p:nvSpPr>
            <p:cNvPr id="7" name="Title 1">
              <a:extLst>
                <a:ext uri="{FF2B5EF4-FFF2-40B4-BE49-F238E27FC236}">
                  <a16:creationId xmlns:a16="http://schemas.microsoft.com/office/drawing/2014/main" id="{217438B9-83C6-D13E-1A88-C601676D2FD8}"/>
                </a:ext>
              </a:extLst>
            </p:cNvPr>
            <p:cNvSpPr txBox="1">
              <a:spLocks/>
            </p:cNvSpPr>
            <p:nvPr/>
          </p:nvSpPr>
          <p:spPr>
            <a:xfrm>
              <a:off x="1147636" y="4791056"/>
              <a:ext cx="2626171" cy="49905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85000"/>
                </a:lnSpc>
              </a:pPr>
              <a:r>
                <a:rPr lang="en-GB" altLang="en-US" sz="500">
                  <a:solidFill>
                    <a:schemeClr val="bg1">
                      <a:lumMod val="75000"/>
                    </a:schemeClr>
                  </a:solidFill>
                  <a:latin typeface="Avenir Next LT Pro" panose="020B0504020202020204" pitchFamily="34" charset="0"/>
                </a:rPr>
                <a:t>COMMERCIAL FLIGHT DELAYS PREDICTION</a:t>
              </a:r>
            </a:p>
          </p:txBody>
        </p:sp>
        <p:sp>
          <p:nvSpPr>
            <p:cNvPr id="8" name="Title 1">
              <a:extLst>
                <a:ext uri="{FF2B5EF4-FFF2-40B4-BE49-F238E27FC236}">
                  <a16:creationId xmlns:a16="http://schemas.microsoft.com/office/drawing/2014/main" id="{1FE8779A-1601-7837-3671-7020C4782F78}"/>
                </a:ext>
              </a:extLst>
            </p:cNvPr>
            <p:cNvSpPr txBox="1">
              <a:spLocks/>
            </p:cNvSpPr>
            <p:nvPr/>
          </p:nvSpPr>
          <p:spPr>
            <a:xfrm>
              <a:off x="5862612" y="4840295"/>
              <a:ext cx="2177592" cy="48991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85000"/>
                </a:lnSpc>
              </a:pPr>
              <a:r>
                <a:rPr lang="en-GB" altLang="en-US" sz="600">
                  <a:solidFill>
                    <a:schemeClr val="bg1">
                      <a:lumMod val="75000"/>
                    </a:schemeClr>
                  </a:solidFill>
                  <a:latin typeface="Avenir Next LT Pro" panose="020B0504020202020204" pitchFamily="34" charset="0"/>
                </a:rPr>
                <a:t>Intro to Data Science Group 5 Project</a:t>
              </a:r>
            </a:p>
          </p:txBody>
        </p:sp>
        <p:sp>
          <p:nvSpPr>
            <p:cNvPr id="9" name="Title 1">
              <a:extLst>
                <a:ext uri="{FF2B5EF4-FFF2-40B4-BE49-F238E27FC236}">
                  <a16:creationId xmlns:a16="http://schemas.microsoft.com/office/drawing/2014/main" id="{44F55808-9AE0-7307-9696-CD1DC7DEAAEE}"/>
                </a:ext>
              </a:extLst>
            </p:cNvPr>
            <p:cNvSpPr txBox="1">
              <a:spLocks/>
            </p:cNvSpPr>
            <p:nvPr/>
          </p:nvSpPr>
          <p:spPr>
            <a:xfrm>
              <a:off x="9999407" y="4840295"/>
              <a:ext cx="2755770" cy="46810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85000"/>
                </a:lnSpc>
              </a:pPr>
              <a:r>
                <a:rPr lang="en-GB" altLang="en-US" sz="600">
                  <a:solidFill>
                    <a:schemeClr val="bg1">
                      <a:lumMod val="75000"/>
                    </a:schemeClr>
                  </a:solidFill>
                  <a:latin typeface="Avenir Next LT Pro" panose="020B0504020202020204" pitchFamily="34" charset="0"/>
                </a:rPr>
                <a:t>– page </a:t>
              </a:r>
              <a:fld id="{74F4C61D-6FC0-47A7-A3FE-96E39AC03A03}" type="slidenum">
                <a:rPr lang="en-GB" altLang="en-US" sz="600" smtClean="0">
                  <a:solidFill>
                    <a:schemeClr val="bg1">
                      <a:lumMod val="75000"/>
                    </a:schemeClr>
                  </a:solidFill>
                  <a:latin typeface="Avenir Next LT Pro" panose="020B0504020202020204" pitchFamily="34" charset="0"/>
                </a:rPr>
                <a:t>5</a:t>
              </a:fld>
              <a:endParaRPr lang="en-GB" altLang="en-US" sz="600">
                <a:solidFill>
                  <a:schemeClr val="bg1">
                    <a:lumMod val="75000"/>
                  </a:schemeClr>
                </a:solidFill>
                <a:latin typeface="Avenir Next LT Pro" panose="020B0504020202020204" pitchFamily="34" charset="0"/>
              </a:endParaRPr>
            </a:p>
          </p:txBody>
        </p:sp>
      </p:grpSp>
      <p:sp>
        <p:nvSpPr>
          <p:cNvPr id="15" name="TextBox 14">
            <a:extLst>
              <a:ext uri="{FF2B5EF4-FFF2-40B4-BE49-F238E27FC236}">
                <a16:creationId xmlns:a16="http://schemas.microsoft.com/office/drawing/2014/main" id="{B3A188E5-523A-5B18-8341-73C121BB8A60}"/>
              </a:ext>
            </a:extLst>
          </p:cNvPr>
          <p:cNvSpPr txBox="1"/>
          <p:nvPr/>
        </p:nvSpPr>
        <p:spPr>
          <a:xfrm>
            <a:off x="421520" y="1145359"/>
            <a:ext cx="390642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Wingdings" panose="05000000000000000000" pitchFamily="2" charset="2"/>
              <a:buChar char="§"/>
            </a:pPr>
            <a:r>
              <a:rPr lang="en-US" sz="1200">
                <a:solidFill>
                  <a:srgbClr val="AC9E6E"/>
                </a:solidFill>
                <a:latin typeface="Avenir Next LT Pro" panose="020B0504020202020204" pitchFamily="34" charset="0"/>
                <a:cs typeface="Calibri"/>
              </a:rPr>
              <a:t>What</a:t>
            </a:r>
            <a:r>
              <a:rPr lang="en-US" sz="1200">
                <a:latin typeface="Avenir Next LT Pro" panose="020B0504020202020204" pitchFamily="34" charset="0"/>
                <a:cs typeface="Calibri"/>
              </a:rPr>
              <a:t> – 3 Datasets (Airlines, Airports, and Flights)</a:t>
            </a:r>
          </a:p>
          <a:p>
            <a:endParaRPr lang="en-US" sz="1200">
              <a:latin typeface="Avenir Next LT Pro" panose="020B0504020202020204" pitchFamily="34" charset="0"/>
              <a:cs typeface="Calibri"/>
            </a:endParaRPr>
          </a:p>
          <a:p>
            <a:pPr marL="171450" indent="-171450">
              <a:buFont typeface="Wingdings" panose="05000000000000000000" pitchFamily="2" charset="2"/>
              <a:buChar char="§"/>
            </a:pPr>
            <a:r>
              <a:rPr lang="en-US" sz="1200">
                <a:solidFill>
                  <a:srgbClr val="AC9E6E"/>
                </a:solidFill>
                <a:latin typeface="Avenir Next LT Pro" panose="020B0504020202020204" pitchFamily="34" charset="0"/>
                <a:cs typeface="Calibri"/>
              </a:rPr>
              <a:t>What</a:t>
            </a:r>
            <a:r>
              <a:rPr lang="en-US" sz="1200">
                <a:latin typeface="Avenir Next LT Pro" panose="020B0504020202020204" pitchFamily="34" charset="0"/>
                <a:cs typeface="Calibri"/>
              </a:rPr>
              <a:t> – 5,819,079 Observations &amp; 35 Variables</a:t>
            </a:r>
            <a:endParaRPr lang="en-US" sz="1200">
              <a:latin typeface="Avenir Next LT Pro" panose="020B0504020202020204" pitchFamily="34" charset="0"/>
            </a:endParaRPr>
          </a:p>
          <a:p>
            <a:endParaRPr lang="en-US" sz="1200">
              <a:latin typeface="Avenir Next LT Pro" panose="020B0504020202020204" pitchFamily="34" charset="0"/>
              <a:cs typeface="Calibri"/>
            </a:endParaRPr>
          </a:p>
          <a:p>
            <a:pPr marL="171450" indent="-171450">
              <a:buFont typeface="Wingdings" panose="05000000000000000000" pitchFamily="2" charset="2"/>
              <a:buChar char="§"/>
            </a:pPr>
            <a:r>
              <a:rPr lang="en-US" sz="1200">
                <a:solidFill>
                  <a:srgbClr val="AC9E6E"/>
                </a:solidFill>
                <a:latin typeface="Avenir Next LT Pro" panose="020B0504020202020204" pitchFamily="34" charset="0"/>
                <a:cs typeface="Calibri"/>
              </a:rPr>
              <a:t>When</a:t>
            </a:r>
            <a:r>
              <a:rPr lang="en-US" sz="1200">
                <a:latin typeface="Avenir Next LT Pro" panose="020B0504020202020204" pitchFamily="34" charset="0"/>
                <a:cs typeface="Calibri"/>
              </a:rPr>
              <a:t> – 2009 : : 2018 (2015)</a:t>
            </a:r>
          </a:p>
          <a:p>
            <a:pPr marL="171450" indent="-171450">
              <a:buFont typeface="Wingdings" panose="05000000000000000000" pitchFamily="2" charset="2"/>
              <a:buChar char="§"/>
            </a:pPr>
            <a:endParaRPr lang="en-US" sz="1200">
              <a:latin typeface="Avenir Next LT Pro" panose="020B0504020202020204" pitchFamily="34" charset="0"/>
              <a:cs typeface="Calibri"/>
            </a:endParaRPr>
          </a:p>
          <a:p>
            <a:pPr marL="171450" indent="-171450">
              <a:buFont typeface="Wingdings" panose="05000000000000000000" pitchFamily="2" charset="2"/>
              <a:buChar char="§"/>
            </a:pPr>
            <a:r>
              <a:rPr lang="en-US" sz="1200">
                <a:solidFill>
                  <a:srgbClr val="AC9E6E"/>
                </a:solidFill>
                <a:latin typeface="Avenir Next LT Pro" panose="020B0504020202020204" pitchFamily="34" charset="0"/>
                <a:cs typeface="Calibri"/>
              </a:rPr>
              <a:t>Where</a:t>
            </a:r>
            <a:r>
              <a:rPr lang="en-US" sz="1200">
                <a:latin typeface="Avenir Next LT Pro" panose="020B0504020202020204" pitchFamily="34" charset="0"/>
                <a:cs typeface="Calibri"/>
              </a:rPr>
              <a:t> – 322 Airports. 308 Cities. 50 States. US.</a:t>
            </a:r>
          </a:p>
          <a:p>
            <a:pPr marL="171450" indent="-171450">
              <a:buFont typeface="Wingdings" panose="05000000000000000000" pitchFamily="2" charset="2"/>
              <a:buChar char="§"/>
            </a:pPr>
            <a:endParaRPr lang="en-US" sz="1200">
              <a:latin typeface="Avenir Next LT Pro" panose="020B0504020202020204" pitchFamily="34" charset="0"/>
              <a:cs typeface="Calibri"/>
            </a:endParaRPr>
          </a:p>
          <a:p>
            <a:pPr marL="171450" indent="-171450">
              <a:buFont typeface="Wingdings" panose="05000000000000000000" pitchFamily="2" charset="2"/>
              <a:buChar char="§"/>
            </a:pPr>
            <a:r>
              <a:rPr lang="en-US" sz="1200">
                <a:solidFill>
                  <a:srgbClr val="AC9E6E"/>
                </a:solidFill>
                <a:latin typeface="Avenir Next LT Pro" panose="020B0504020202020204" pitchFamily="34" charset="0"/>
                <a:cs typeface="Calibri"/>
              </a:rPr>
              <a:t>Why</a:t>
            </a:r>
            <a:r>
              <a:rPr lang="en-US" sz="1200">
                <a:latin typeface="Avenir Next LT Pro" panose="020B0504020202020204" pitchFamily="34" charset="0"/>
                <a:cs typeface="Calibri"/>
              </a:rPr>
              <a:t> – For insights, and good grades!</a:t>
            </a:r>
          </a:p>
        </p:txBody>
      </p:sp>
      <p:sp>
        <p:nvSpPr>
          <p:cNvPr id="17" name="Google Shape;355;p47">
            <a:extLst>
              <a:ext uri="{FF2B5EF4-FFF2-40B4-BE49-F238E27FC236}">
                <a16:creationId xmlns:a16="http://schemas.microsoft.com/office/drawing/2014/main" id="{87EF1BD3-4580-88FF-6A77-4294DB953A8C}"/>
              </a:ext>
            </a:extLst>
          </p:cNvPr>
          <p:cNvSpPr txBox="1">
            <a:spLocks/>
          </p:cNvSpPr>
          <p:nvPr/>
        </p:nvSpPr>
        <p:spPr>
          <a:xfrm>
            <a:off x="5175132" y="4237752"/>
            <a:ext cx="3866400" cy="522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00">
                <a:latin typeface="Avenir Next LT Pro"/>
              </a:rPr>
              <a:t>Flight Delays as an “Unpredictable” Natural Part of Travel Life. Or should it?</a:t>
            </a:r>
          </a:p>
          <a:p>
            <a:endParaRPr lang="en-US" sz="200">
              <a:latin typeface="Avenir Next LT Pro" panose="020B0504020202020204" pitchFamily="34" charset="0"/>
            </a:endParaRPr>
          </a:p>
          <a:p>
            <a:r>
              <a:rPr lang="en-US" sz="600">
                <a:latin typeface="Avenir Next LT Pro"/>
              </a:rPr>
              <a:t>Source: </a:t>
            </a:r>
            <a:r>
              <a:rPr lang="en-US" sz="600">
                <a:solidFill>
                  <a:srgbClr val="AC9E6E"/>
                </a:solidFill>
                <a:latin typeface="Avenir Next LT Pro"/>
              </a:rPr>
              <a:t>Jaromir Chabala/Shutterstock</a:t>
            </a:r>
          </a:p>
        </p:txBody>
      </p:sp>
      <p:pic>
        <p:nvPicPr>
          <p:cNvPr id="2052" name="Picture 4" descr="What to Do If Your Flight is Delayed or Cancelled - Road Affair">
            <a:extLst>
              <a:ext uri="{FF2B5EF4-FFF2-40B4-BE49-F238E27FC236}">
                <a16:creationId xmlns:a16="http://schemas.microsoft.com/office/drawing/2014/main" id="{FE262C48-9493-684B-3767-EF583D3125D4}"/>
              </a:ext>
            </a:extLst>
          </p:cNvPr>
          <p:cNvPicPr>
            <a:picLocks noChangeAspect="1" noChangeArrowheads="1"/>
          </p:cNvPicPr>
          <p:nvPr/>
        </p:nvPicPr>
        <p:blipFill rotWithShape="1">
          <a:blip r:embed="rId3" cstate="print">
            <a:grayscl/>
            <a:extLst>
              <a:ext uri="{28A0092B-C50C-407E-A947-70E740481C1C}">
                <a14:useLocalDpi xmlns:a14="http://schemas.microsoft.com/office/drawing/2010/main"/>
              </a:ext>
            </a:extLst>
          </a:blip>
          <a:srcRect/>
          <a:stretch/>
        </p:blipFill>
        <p:spPr bwMode="auto">
          <a:xfrm>
            <a:off x="5170667" y="2142097"/>
            <a:ext cx="3641615" cy="20468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p:pull/>
      </p:transition>
    </mc:Choice>
    <mc:Fallback>
      <p:transition spd="slow">
        <p:pull/>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42"/>
          <p:cNvSpPr txBox="1">
            <a:spLocks noGrp="1"/>
          </p:cNvSpPr>
          <p:nvPr>
            <p:ph type="title"/>
          </p:nvPr>
        </p:nvSpPr>
        <p:spPr>
          <a:xfrm>
            <a:off x="554700" y="1013437"/>
            <a:ext cx="5370900" cy="68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highlight>
                  <a:srgbClr val="003A5D"/>
                </a:highlight>
                <a:latin typeface="Avenir Next LT Pro"/>
              </a:rPr>
              <a:t>Data Preprocessing</a:t>
            </a:r>
            <a:endParaRPr sz="4000">
              <a:highlight>
                <a:srgbClr val="003A5D"/>
              </a:highlight>
              <a:latin typeface="Avenir Next LT Pro" panose="020B0504020202020204" pitchFamily="34" charset="0"/>
            </a:endParaRPr>
          </a:p>
        </p:txBody>
      </p:sp>
      <p:sp>
        <p:nvSpPr>
          <p:cNvPr id="236" name="Google Shape;236;p42"/>
          <p:cNvSpPr txBox="1">
            <a:spLocks noGrp="1"/>
          </p:cNvSpPr>
          <p:nvPr>
            <p:ph type="title" idx="2"/>
          </p:nvPr>
        </p:nvSpPr>
        <p:spPr>
          <a:xfrm>
            <a:off x="554700" y="543301"/>
            <a:ext cx="928500" cy="2630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tx1"/>
                </a:solidFill>
                <a:latin typeface="Avenir Next LT Pro" panose="020B0504020202020204" pitchFamily="34" charset="0"/>
              </a:rPr>
              <a:t>02</a:t>
            </a:r>
            <a:endParaRPr sz="2000">
              <a:solidFill>
                <a:schemeClr val="tx1"/>
              </a:solidFill>
              <a:latin typeface="Avenir Next LT Pro" panose="020B0504020202020204" pitchFamily="34" charset="0"/>
            </a:endParaRPr>
          </a:p>
        </p:txBody>
      </p:sp>
      <p:sp>
        <p:nvSpPr>
          <p:cNvPr id="237" name="Google Shape;237;p42"/>
          <p:cNvSpPr txBox="1">
            <a:spLocks noGrp="1"/>
          </p:cNvSpPr>
          <p:nvPr>
            <p:ph type="subTitle" idx="1"/>
          </p:nvPr>
        </p:nvSpPr>
        <p:spPr>
          <a:xfrm>
            <a:off x="554700" y="1676987"/>
            <a:ext cx="4450200" cy="288400"/>
          </a:xfrm>
          <a:prstGeom prst="rect">
            <a:avLst/>
          </a:prstGeom>
        </p:spPr>
        <p:txBody>
          <a:bodyPr spcFirstLastPara="1" wrap="square" lIns="91425" tIns="91425" rIns="91425" bIns="91425" anchor="ctr" anchorCtr="0">
            <a:noAutofit/>
          </a:bodyPr>
          <a:lstStyle/>
          <a:p>
            <a:pPr marL="0" indent="0"/>
            <a:r>
              <a:rPr lang="en-US" sz="1200">
                <a:latin typeface="Avenir Next LT Pro"/>
              </a:rPr>
              <a:t>Diving into the Data </a:t>
            </a:r>
            <a:endParaRPr lang="en-US" sz="1200">
              <a:latin typeface="Avenir Next LT Pro" panose="020B0504020202020204" pitchFamily="34" charset="0"/>
            </a:endParaRPr>
          </a:p>
        </p:txBody>
      </p:sp>
      <p:sp>
        <p:nvSpPr>
          <p:cNvPr id="2" name="Google Shape;355;p47">
            <a:extLst>
              <a:ext uri="{FF2B5EF4-FFF2-40B4-BE49-F238E27FC236}">
                <a16:creationId xmlns:a16="http://schemas.microsoft.com/office/drawing/2014/main" id="{8AE4BE66-CD5D-01A2-121B-ED504282AFC2}"/>
              </a:ext>
            </a:extLst>
          </p:cNvPr>
          <p:cNvSpPr txBox="1">
            <a:spLocks/>
          </p:cNvSpPr>
          <p:nvPr/>
        </p:nvSpPr>
        <p:spPr>
          <a:xfrm>
            <a:off x="4672800" y="4308300"/>
            <a:ext cx="3866400" cy="522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00">
                <a:latin typeface="Avenir Next LT Pro" panose="020B0504020202020204" pitchFamily="34" charset="0"/>
              </a:rPr>
              <a:t>Passengers routinely experience flight delays at several U.S. airports due to storms or other weather conditions.</a:t>
            </a:r>
          </a:p>
          <a:p>
            <a:endParaRPr lang="en-US" sz="200">
              <a:latin typeface="Avenir Next LT Pro" panose="020B0504020202020204" pitchFamily="34" charset="0"/>
            </a:endParaRPr>
          </a:p>
          <a:p>
            <a:r>
              <a:rPr lang="en-US" sz="600">
                <a:latin typeface="Avenir Next LT Pro" panose="020B0504020202020204" pitchFamily="34" charset="0"/>
              </a:rPr>
              <a:t>Source: </a:t>
            </a:r>
            <a:r>
              <a:rPr lang="en-US" sz="600">
                <a:solidFill>
                  <a:srgbClr val="AC9E6E"/>
                </a:solidFill>
                <a:latin typeface="Avenir Next LT Pro" panose="020B0504020202020204" pitchFamily="34" charset="0"/>
              </a:rPr>
              <a:t>James Carter / Getty Images</a:t>
            </a:r>
          </a:p>
        </p:txBody>
      </p:sp>
      <p:pic>
        <p:nvPicPr>
          <p:cNvPr id="3" name="Picture 2" descr="Flight Delays Latest: LaGuardia, JFK, Newark among Airports Affected by  Approaching Storm">
            <a:extLst>
              <a:ext uri="{FF2B5EF4-FFF2-40B4-BE49-F238E27FC236}">
                <a16:creationId xmlns:a16="http://schemas.microsoft.com/office/drawing/2014/main" id="{949B74B7-70EB-6A43-08DC-D30A2835EB5A}"/>
              </a:ext>
            </a:extLst>
          </p:cNvPr>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b="16558"/>
          <a:stretch/>
        </p:blipFill>
        <p:spPr bwMode="auto">
          <a:xfrm>
            <a:off x="4748154" y="2306341"/>
            <a:ext cx="3611046" cy="2009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609167"/>
      </p:ext>
    </p:extLst>
  </p:cSld>
  <p:clrMapOvr>
    <a:masterClrMapping/>
  </p:clrMapOvr>
  <mc:AlternateContent xmlns:mc="http://schemas.openxmlformats.org/markup-compatibility/2006">
    <mc:Choice xmlns:p14="http://schemas.microsoft.com/office/powerpoint/2010/main" Requires="p14">
      <p:transition spd="slow" p14:dur="2000">
        <p:pull/>
      </p:transition>
    </mc:Choice>
    <mc:Fallback>
      <p:transition spd="slow">
        <p:pull/>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0"/>
          <p:cNvSpPr txBox="1">
            <a:spLocks noGrp="1"/>
          </p:cNvSpPr>
          <p:nvPr>
            <p:ph type="title"/>
          </p:nvPr>
        </p:nvSpPr>
        <p:spPr>
          <a:xfrm>
            <a:off x="554700" y="149164"/>
            <a:ext cx="3921300" cy="534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highlight>
                  <a:srgbClr val="003A5D"/>
                </a:highlight>
                <a:latin typeface="Avenir Next LT Pro"/>
              </a:rPr>
              <a:t>Data Glossary</a:t>
            </a:r>
          </a:p>
        </p:txBody>
      </p:sp>
      <p:grpSp>
        <p:nvGrpSpPr>
          <p:cNvPr id="10" name="Group 9">
            <a:extLst>
              <a:ext uri="{FF2B5EF4-FFF2-40B4-BE49-F238E27FC236}">
                <a16:creationId xmlns:a16="http://schemas.microsoft.com/office/drawing/2014/main" id="{0118A43C-4C9F-2876-F72E-1401FEF47BFB}"/>
              </a:ext>
            </a:extLst>
          </p:cNvPr>
          <p:cNvGrpSpPr/>
          <p:nvPr/>
        </p:nvGrpSpPr>
        <p:grpSpPr>
          <a:xfrm>
            <a:off x="0" y="4931857"/>
            <a:ext cx="9143999" cy="220401"/>
            <a:chOff x="855407" y="4791056"/>
            <a:chExt cx="12192000" cy="539151"/>
          </a:xfrm>
        </p:grpSpPr>
        <p:sp>
          <p:nvSpPr>
            <p:cNvPr id="6" name="Rectangle 5">
              <a:extLst>
                <a:ext uri="{FF2B5EF4-FFF2-40B4-BE49-F238E27FC236}">
                  <a16:creationId xmlns:a16="http://schemas.microsoft.com/office/drawing/2014/main" id="{6B9301EC-E661-79A1-06E2-6F2FBBE795C9}"/>
                </a:ext>
              </a:extLst>
            </p:cNvPr>
            <p:cNvSpPr/>
            <p:nvPr/>
          </p:nvSpPr>
          <p:spPr>
            <a:xfrm>
              <a:off x="855407" y="4791056"/>
              <a:ext cx="12192000" cy="9144"/>
            </a:xfrm>
            <a:prstGeom prst="rect">
              <a:avLst/>
            </a:prstGeom>
            <a:gradFill>
              <a:gsLst>
                <a:gs pos="0">
                  <a:srgbClr val="003A5D"/>
                </a:gs>
                <a:gs pos="74000">
                  <a:srgbClr val="AC9E6E"/>
                </a:gs>
                <a:gs pos="83000">
                  <a:srgbClr val="AC9E6E"/>
                </a:gs>
                <a:gs pos="100000">
                  <a:srgbClr val="AC9E6E"/>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latin typeface="Avenir Next LT Pro" panose="020B0504020202020204" pitchFamily="34" charset="0"/>
              </a:endParaRPr>
            </a:p>
          </p:txBody>
        </p:sp>
        <p:sp>
          <p:nvSpPr>
            <p:cNvPr id="7" name="Title 1">
              <a:extLst>
                <a:ext uri="{FF2B5EF4-FFF2-40B4-BE49-F238E27FC236}">
                  <a16:creationId xmlns:a16="http://schemas.microsoft.com/office/drawing/2014/main" id="{217438B9-83C6-D13E-1A88-C601676D2FD8}"/>
                </a:ext>
              </a:extLst>
            </p:cNvPr>
            <p:cNvSpPr txBox="1">
              <a:spLocks/>
            </p:cNvSpPr>
            <p:nvPr/>
          </p:nvSpPr>
          <p:spPr>
            <a:xfrm>
              <a:off x="1147636" y="4791056"/>
              <a:ext cx="2626171" cy="49905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85000"/>
                </a:lnSpc>
              </a:pPr>
              <a:r>
                <a:rPr lang="en-GB" altLang="en-US" sz="500">
                  <a:solidFill>
                    <a:schemeClr val="bg1">
                      <a:lumMod val="75000"/>
                    </a:schemeClr>
                  </a:solidFill>
                  <a:latin typeface="Avenir Next LT Pro" panose="020B0504020202020204" pitchFamily="34" charset="0"/>
                </a:rPr>
                <a:t>COMMERCIAL FLIGHT DELAYS PREDICTION</a:t>
              </a:r>
            </a:p>
          </p:txBody>
        </p:sp>
        <p:sp>
          <p:nvSpPr>
            <p:cNvPr id="8" name="Title 1">
              <a:extLst>
                <a:ext uri="{FF2B5EF4-FFF2-40B4-BE49-F238E27FC236}">
                  <a16:creationId xmlns:a16="http://schemas.microsoft.com/office/drawing/2014/main" id="{1FE8779A-1601-7837-3671-7020C4782F78}"/>
                </a:ext>
              </a:extLst>
            </p:cNvPr>
            <p:cNvSpPr txBox="1">
              <a:spLocks/>
            </p:cNvSpPr>
            <p:nvPr/>
          </p:nvSpPr>
          <p:spPr>
            <a:xfrm>
              <a:off x="5862612" y="4840295"/>
              <a:ext cx="2177592" cy="48991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85000"/>
                </a:lnSpc>
              </a:pPr>
              <a:r>
                <a:rPr lang="en-GB" altLang="en-US" sz="600">
                  <a:solidFill>
                    <a:schemeClr val="bg1">
                      <a:lumMod val="75000"/>
                    </a:schemeClr>
                  </a:solidFill>
                  <a:latin typeface="Avenir Next LT Pro" panose="020B0504020202020204" pitchFamily="34" charset="0"/>
                </a:rPr>
                <a:t>Intro to Data Science Group 5 Project</a:t>
              </a:r>
            </a:p>
          </p:txBody>
        </p:sp>
        <p:sp>
          <p:nvSpPr>
            <p:cNvPr id="9" name="Title 1">
              <a:extLst>
                <a:ext uri="{FF2B5EF4-FFF2-40B4-BE49-F238E27FC236}">
                  <a16:creationId xmlns:a16="http://schemas.microsoft.com/office/drawing/2014/main" id="{44F55808-9AE0-7307-9696-CD1DC7DEAAEE}"/>
                </a:ext>
              </a:extLst>
            </p:cNvPr>
            <p:cNvSpPr txBox="1">
              <a:spLocks/>
            </p:cNvSpPr>
            <p:nvPr/>
          </p:nvSpPr>
          <p:spPr>
            <a:xfrm>
              <a:off x="9999407" y="4840295"/>
              <a:ext cx="2755770" cy="48991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85000"/>
                </a:lnSpc>
              </a:pPr>
              <a:r>
                <a:rPr lang="en-GB" altLang="en-US" sz="600">
                  <a:solidFill>
                    <a:schemeClr val="bg1">
                      <a:lumMod val="75000"/>
                    </a:schemeClr>
                  </a:solidFill>
                  <a:latin typeface="Avenir Next LT Pro" panose="020B0504020202020204" pitchFamily="34" charset="0"/>
                </a:rPr>
                <a:t>– page </a:t>
              </a:r>
              <a:fld id="{74F4C61D-6FC0-47A7-A3FE-96E39AC03A03}" type="slidenum">
                <a:rPr lang="en-GB" altLang="en-US" sz="600" smtClean="0">
                  <a:solidFill>
                    <a:schemeClr val="bg1">
                      <a:lumMod val="75000"/>
                    </a:schemeClr>
                  </a:solidFill>
                  <a:latin typeface="Avenir Next LT Pro" panose="020B0504020202020204" pitchFamily="34" charset="0"/>
                </a:rPr>
                <a:t>7</a:t>
              </a:fld>
              <a:endParaRPr lang="en-GB" altLang="en-US" sz="600">
                <a:solidFill>
                  <a:schemeClr val="bg1">
                    <a:lumMod val="75000"/>
                  </a:schemeClr>
                </a:solidFill>
                <a:latin typeface="Avenir Next LT Pro" panose="020B0504020202020204" pitchFamily="34" charset="0"/>
              </a:endParaRPr>
            </a:p>
          </p:txBody>
        </p:sp>
      </p:grpSp>
      <p:grpSp>
        <p:nvGrpSpPr>
          <p:cNvPr id="11" name="Group 10">
            <a:extLst>
              <a:ext uri="{FF2B5EF4-FFF2-40B4-BE49-F238E27FC236}">
                <a16:creationId xmlns:a16="http://schemas.microsoft.com/office/drawing/2014/main" id="{79B838E7-A688-96AA-7C42-AA8FEBD1749B}"/>
              </a:ext>
            </a:extLst>
          </p:cNvPr>
          <p:cNvGrpSpPr/>
          <p:nvPr/>
        </p:nvGrpSpPr>
        <p:grpSpPr>
          <a:xfrm>
            <a:off x="709200" y="849700"/>
            <a:ext cx="7837200" cy="3372394"/>
            <a:chOff x="709200" y="792100"/>
            <a:chExt cx="7837200" cy="3372394"/>
          </a:xfrm>
        </p:grpSpPr>
        <p:sp>
          <p:nvSpPr>
            <p:cNvPr id="15" name="TextBox 14">
              <a:extLst>
                <a:ext uri="{FF2B5EF4-FFF2-40B4-BE49-F238E27FC236}">
                  <a16:creationId xmlns:a16="http://schemas.microsoft.com/office/drawing/2014/main" id="{B3A188E5-523A-5B18-8341-73C121BB8A60}"/>
                </a:ext>
              </a:extLst>
            </p:cNvPr>
            <p:cNvSpPr txBox="1"/>
            <p:nvPr/>
          </p:nvSpPr>
          <p:spPr>
            <a:xfrm>
              <a:off x="709200" y="792100"/>
              <a:ext cx="7574400" cy="19774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spcBef>
                  <a:spcPts val="250"/>
                </a:spcBef>
                <a:buFont typeface="Wingdings" panose="05000000000000000000" pitchFamily="2" charset="2"/>
                <a:buChar char="§"/>
              </a:pPr>
              <a:r>
                <a:rPr lang="en-US" sz="1000">
                  <a:latin typeface="Avenir Next LT Pro"/>
                </a:rPr>
                <a:t> DEP_DELAY = Total Delay on Departure in minutes</a:t>
              </a:r>
            </a:p>
            <a:p>
              <a:pPr marL="171450" indent="-171450">
                <a:spcBef>
                  <a:spcPts val="250"/>
                </a:spcBef>
                <a:buFont typeface="Wingdings" panose="05000000000000000000" pitchFamily="2" charset="2"/>
                <a:buChar char="§"/>
              </a:pPr>
              <a:r>
                <a:rPr lang="en-US" sz="1000">
                  <a:latin typeface="Avenir Next LT Pro"/>
                </a:rPr>
                <a:t> TAXI_OUT = The time duration elapsed between departure from the origin airport gate and wheels off</a:t>
              </a:r>
            </a:p>
            <a:p>
              <a:pPr marL="171450" indent="-171450">
                <a:spcBef>
                  <a:spcPts val="250"/>
                </a:spcBef>
                <a:buFont typeface="Wingdings" panose="05000000000000000000" pitchFamily="2" charset="2"/>
                <a:buChar char="§"/>
              </a:pPr>
              <a:r>
                <a:rPr lang="en-US" sz="1000">
                  <a:latin typeface="Avenir Next LT Pro"/>
                </a:rPr>
                <a:t> WHEELS_OFF = The time point that the aircraft's wheels leave the ground</a:t>
              </a:r>
            </a:p>
            <a:p>
              <a:pPr marL="171450" indent="-171450">
                <a:spcBef>
                  <a:spcPts val="250"/>
                </a:spcBef>
                <a:buFont typeface="Wingdings" panose="05000000000000000000" pitchFamily="2" charset="2"/>
                <a:buChar char="§"/>
              </a:pPr>
              <a:r>
                <a:rPr lang="en-US" sz="1000">
                  <a:latin typeface="Avenir Next LT Pro"/>
                </a:rPr>
                <a:t> WHEELS_ON = The time point that the aircraft's wheels touch on the ground</a:t>
              </a:r>
            </a:p>
            <a:p>
              <a:pPr marL="171450" indent="-171450">
                <a:spcBef>
                  <a:spcPts val="250"/>
                </a:spcBef>
                <a:buFont typeface="Wingdings" panose="05000000000000000000" pitchFamily="2" charset="2"/>
                <a:buChar char="§"/>
              </a:pPr>
              <a:r>
                <a:rPr lang="en-US" sz="1000">
                  <a:latin typeface="Avenir Next LT Pro"/>
                </a:rPr>
                <a:t> TAXI_IN = The time duration elapsed between wheels-on and gate arrival at the destination airport</a:t>
              </a:r>
            </a:p>
            <a:p>
              <a:pPr marL="171450" indent="-171450">
                <a:spcBef>
                  <a:spcPts val="250"/>
                </a:spcBef>
                <a:buFont typeface="Wingdings" panose="05000000000000000000" pitchFamily="2" charset="2"/>
                <a:buChar char="§"/>
              </a:pPr>
              <a:r>
                <a:rPr lang="en-US" sz="1000">
                  <a:latin typeface="Avenir Next LT Pro"/>
                </a:rPr>
                <a:t> ARR_TIME = Actual Arrival Time = ARRIVAL_TIME - SCHEDULED_ARRIVAL</a:t>
              </a:r>
            </a:p>
            <a:p>
              <a:pPr marL="171450" indent="-171450">
                <a:spcBef>
                  <a:spcPts val="250"/>
                </a:spcBef>
                <a:buFont typeface="Wingdings" panose="05000000000000000000" pitchFamily="2" charset="2"/>
                <a:buChar char="§"/>
              </a:pPr>
              <a:r>
                <a:rPr lang="en-US" sz="1000">
                  <a:latin typeface="Avenir Next LT Pro"/>
                </a:rPr>
                <a:t> CANCELLATION_CODE = Reason for Cancellation: A - Airline/Carrier; B - Weather; C - National Air System; D - Security</a:t>
              </a:r>
            </a:p>
            <a:p>
              <a:pPr marL="171450" indent="-171450">
                <a:spcBef>
                  <a:spcPts val="250"/>
                </a:spcBef>
                <a:buFont typeface="Wingdings" panose="05000000000000000000" pitchFamily="2" charset="2"/>
                <a:buChar char="§"/>
              </a:pPr>
              <a:r>
                <a:rPr lang="en-US" sz="1000">
                  <a:latin typeface="Avenir Next LT Pro"/>
                </a:rPr>
                <a:t> DIVERTED = Aircraft landed on different airport that the one scheduled</a:t>
              </a:r>
            </a:p>
            <a:p>
              <a:pPr marL="171450" indent="-171450">
                <a:spcBef>
                  <a:spcPts val="250"/>
                </a:spcBef>
                <a:buFont typeface="Wingdings" panose="05000000000000000000" pitchFamily="2" charset="2"/>
                <a:buChar char="§"/>
              </a:pPr>
              <a:r>
                <a:rPr lang="en-US" sz="1000">
                  <a:latin typeface="Avenir Next LT Pro"/>
                </a:rPr>
                <a:t> CRS_ELAPSED_TIME = Planned time amount needed for the flight trip</a:t>
              </a:r>
            </a:p>
            <a:p>
              <a:pPr marL="171450" indent="-171450">
                <a:spcBef>
                  <a:spcPts val="250"/>
                </a:spcBef>
                <a:buFont typeface="Wingdings" panose="05000000000000000000" pitchFamily="2" charset="2"/>
                <a:buChar char="§"/>
              </a:pPr>
              <a:r>
                <a:rPr lang="en-US" sz="1000">
                  <a:latin typeface="Avenir Next LT Pro"/>
                </a:rPr>
                <a:t> ACTUAL_ELAPSED_TIME = AIR_TIME+TAXI_IN+TAXI_OUT</a:t>
              </a:r>
            </a:p>
          </p:txBody>
        </p:sp>
        <p:sp>
          <p:nvSpPr>
            <p:cNvPr id="3" name="TextBox 2">
              <a:extLst>
                <a:ext uri="{FF2B5EF4-FFF2-40B4-BE49-F238E27FC236}">
                  <a16:creationId xmlns:a16="http://schemas.microsoft.com/office/drawing/2014/main" id="{5E81EC69-EF41-4911-9551-120FEF2692E0}"/>
                </a:ext>
              </a:extLst>
            </p:cNvPr>
            <p:cNvSpPr txBox="1"/>
            <p:nvPr/>
          </p:nvSpPr>
          <p:spPr>
            <a:xfrm>
              <a:off x="5245199" y="2571750"/>
              <a:ext cx="3301201" cy="1592744"/>
            </a:xfrm>
            <a:prstGeom prst="rect">
              <a:avLst/>
            </a:prstGeom>
            <a:noFill/>
          </p:spPr>
          <p:txBody>
            <a:bodyPr wrap="square" lIns="91440" tIns="45720" rIns="91440" bIns="45720" anchor="t">
              <a:spAutoFit/>
            </a:bodyPr>
            <a:lstStyle/>
            <a:p>
              <a:pPr marL="171450" indent="-171450">
                <a:spcBef>
                  <a:spcPts val="300"/>
                </a:spcBef>
                <a:buFont typeface="Wingdings" panose="05000000000000000000" pitchFamily="2" charset="2"/>
                <a:buChar char="§"/>
              </a:pPr>
              <a:r>
                <a:rPr lang="en-US" sz="1000">
                  <a:latin typeface="Avenir Next LT Pro"/>
                </a:rPr>
                <a:t> FL_DATE = Date of the Flight</a:t>
              </a:r>
            </a:p>
            <a:p>
              <a:pPr marL="171450" indent="-171450">
                <a:spcBef>
                  <a:spcPts val="300"/>
                </a:spcBef>
                <a:buFont typeface="Wingdings" panose="05000000000000000000" pitchFamily="2" charset="2"/>
                <a:buChar char="§"/>
              </a:pPr>
              <a:r>
                <a:rPr lang="en-US" sz="1000">
                  <a:latin typeface="Avenir Next LT Pro"/>
                </a:rPr>
                <a:t> OP_CARRIER = Airline Identifier</a:t>
              </a:r>
            </a:p>
            <a:p>
              <a:pPr marL="171450" indent="-171450">
                <a:spcBef>
                  <a:spcPts val="300"/>
                </a:spcBef>
                <a:buFont typeface="Wingdings" panose="05000000000000000000" pitchFamily="2" charset="2"/>
                <a:buChar char="§"/>
              </a:pPr>
              <a:r>
                <a:rPr lang="en-US" sz="1000">
                  <a:latin typeface="Avenir Next LT Pro"/>
                </a:rPr>
                <a:t> ORIGIN = Starting Airport Code</a:t>
              </a:r>
            </a:p>
            <a:p>
              <a:pPr marL="171450" indent="-171450">
                <a:spcBef>
                  <a:spcPts val="300"/>
                </a:spcBef>
                <a:buFont typeface="Wingdings" panose="05000000000000000000" pitchFamily="2" charset="2"/>
                <a:buChar char="§"/>
              </a:pPr>
              <a:r>
                <a:rPr lang="en-US" sz="1000">
                  <a:latin typeface="Avenir Next LT Pro"/>
                </a:rPr>
                <a:t> DEST = Destination Airport Code</a:t>
              </a:r>
            </a:p>
            <a:p>
              <a:pPr marL="171450" indent="-171450">
                <a:spcBef>
                  <a:spcPts val="300"/>
                </a:spcBef>
                <a:buFont typeface="Wingdings" panose="05000000000000000000" pitchFamily="2" charset="2"/>
                <a:buChar char="§"/>
              </a:pPr>
              <a:r>
                <a:rPr lang="en-US" sz="1000">
                  <a:latin typeface="Avenir Next LT Pro"/>
                </a:rPr>
                <a:t> CRS_DEP_TIME = Planned Departure Time</a:t>
              </a:r>
            </a:p>
            <a:p>
              <a:pPr marL="171450" indent="-171450">
                <a:spcBef>
                  <a:spcPts val="300"/>
                </a:spcBef>
                <a:buFont typeface="Wingdings" panose="05000000000000000000" pitchFamily="2" charset="2"/>
                <a:buChar char="§"/>
              </a:pPr>
              <a:r>
                <a:rPr lang="en-US" sz="1000">
                  <a:latin typeface="Avenir Next LT Pro"/>
                </a:rPr>
                <a:t> DEP_TIME = Actual Departure Time</a:t>
              </a:r>
            </a:p>
            <a:p>
              <a:pPr marL="171450" indent="-171450">
                <a:spcBef>
                  <a:spcPts val="300"/>
                </a:spcBef>
                <a:buFont typeface="Wingdings" panose="05000000000000000000" pitchFamily="2" charset="2"/>
                <a:buChar char="§"/>
              </a:pPr>
              <a:r>
                <a:rPr lang="en-US" sz="1000">
                  <a:latin typeface="Avenir Next LT Pro"/>
                </a:rPr>
                <a:t>ARR_DELAY = Total Delay on Arrival in minutes</a:t>
              </a:r>
            </a:p>
            <a:p>
              <a:pPr marL="171450" indent="-171450">
                <a:spcBef>
                  <a:spcPts val="300"/>
                </a:spcBef>
                <a:buFont typeface="Wingdings" panose="05000000000000000000" pitchFamily="2" charset="2"/>
                <a:buChar char="§"/>
              </a:pPr>
              <a:r>
                <a:rPr lang="en-US" sz="1000">
                  <a:latin typeface="Avenir Next LT Pro"/>
                </a:rPr>
                <a:t> CANCELLED = Flight Cancelled (1 = cancelled)</a:t>
              </a:r>
            </a:p>
          </p:txBody>
        </p:sp>
        <p:sp>
          <p:nvSpPr>
            <p:cNvPr id="5" name="TextBox 4">
              <a:extLst>
                <a:ext uri="{FF2B5EF4-FFF2-40B4-BE49-F238E27FC236}">
                  <a16:creationId xmlns:a16="http://schemas.microsoft.com/office/drawing/2014/main" id="{F6F65DCB-BB31-80C1-0A12-79A448E36C20}"/>
                </a:ext>
              </a:extLst>
            </p:cNvPr>
            <p:cNvSpPr txBox="1"/>
            <p:nvPr/>
          </p:nvSpPr>
          <p:spPr>
            <a:xfrm>
              <a:off x="709200" y="2721156"/>
              <a:ext cx="4939200" cy="1400383"/>
            </a:xfrm>
            <a:prstGeom prst="rect">
              <a:avLst/>
            </a:prstGeom>
            <a:noFill/>
          </p:spPr>
          <p:txBody>
            <a:bodyPr wrap="square">
              <a:spAutoFit/>
            </a:bodyPr>
            <a:lstStyle/>
            <a:p>
              <a:pPr marL="171450" indent="-171450">
                <a:spcBef>
                  <a:spcPts val="300"/>
                </a:spcBef>
                <a:buFont typeface="Wingdings" panose="05000000000000000000" pitchFamily="2" charset="2"/>
                <a:buChar char="§"/>
              </a:pPr>
              <a:r>
                <a:rPr lang="en-US" sz="1000">
                  <a:latin typeface="Avenir Next LT Pro" panose="020B0504020202020204" pitchFamily="34" charset="0"/>
                </a:rPr>
                <a:t> </a:t>
              </a:r>
              <a:r>
                <a:rPr lang="en-US" sz="1000" err="1">
                  <a:latin typeface="Avenir Next LT Pro" panose="020B0504020202020204" pitchFamily="34" charset="0"/>
                </a:rPr>
                <a:t>AIR_TIME</a:t>
              </a:r>
              <a:r>
                <a:rPr lang="en-US" sz="1000">
                  <a:latin typeface="Avenir Next LT Pro" panose="020B0504020202020204" pitchFamily="34" charset="0"/>
                </a:rPr>
                <a:t> = The time duration between wheels off and wheels on time</a:t>
              </a:r>
            </a:p>
            <a:p>
              <a:pPr marL="171450" indent="-171450">
                <a:spcBef>
                  <a:spcPts val="300"/>
                </a:spcBef>
                <a:buFont typeface="Wingdings" panose="05000000000000000000" pitchFamily="2" charset="2"/>
                <a:buChar char="§"/>
              </a:pPr>
              <a:r>
                <a:rPr lang="en-US" sz="1000">
                  <a:latin typeface="Avenir Next LT Pro" panose="020B0504020202020204" pitchFamily="34" charset="0"/>
                </a:rPr>
                <a:t> DISTANCE = Distance between two airports</a:t>
              </a:r>
            </a:p>
            <a:p>
              <a:pPr marL="171450" indent="-171450">
                <a:spcBef>
                  <a:spcPts val="300"/>
                </a:spcBef>
                <a:buFont typeface="Wingdings" panose="05000000000000000000" pitchFamily="2" charset="2"/>
                <a:buChar char="§"/>
              </a:pPr>
              <a:r>
                <a:rPr lang="en-US" sz="1000">
                  <a:latin typeface="Avenir Next LT Pro" panose="020B0504020202020204" pitchFamily="34" charset="0"/>
                </a:rPr>
                <a:t> </a:t>
              </a:r>
              <a:r>
                <a:rPr lang="en-US" sz="1000" err="1">
                  <a:latin typeface="Avenir Next LT Pro" panose="020B0504020202020204" pitchFamily="34" charset="0"/>
                </a:rPr>
                <a:t>CARRIER_DELAY</a:t>
              </a:r>
              <a:r>
                <a:rPr lang="en-US" sz="1000">
                  <a:latin typeface="Avenir Next LT Pro" panose="020B0504020202020204" pitchFamily="34" charset="0"/>
                </a:rPr>
                <a:t> = Delay caused by the airline in minutes</a:t>
              </a:r>
            </a:p>
            <a:p>
              <a:pPr marL="171450" indent="-171450">
                <a:spcBef>
                  <a:spcPts val="300"/>
                </a:spcBef>
                <a:buFont typeface="Wingdings" panose="05000000000000000000" pitchFamily="2" charset="2"/>
                <a:buChar char="§"/>
              </a:pPr>
              <a:r>
                <a:rPr lang="en-US" sz="1000">
                  <a:latin typeface="Avenir Next LT Pro" panose="020B0504020202020204" pitchFamily="34" charset="0"/>
                </a:rPr>
                <a:t> </a:t>
              </a:r>
              <a:r>
                <a:rPr lang="en-US" sz="1000" err="1">
                  <a:latin typeface="Avenir Next LT Pro" panose="020B0504020202020204" pitchFamily="34" charset="0"/>
                </a:rPr>
                <a:t>WEATHER_DELAY</a:t>
              </a:r>
              <a:r>
                <a:rPr lang="en-US" sz="1000">
                  <a:latin typeface="Avenir Next LT Pro" panose="020B0504020202020204" pitchFamily="34" charset="0"/>
                </a:rPr>
                <a:t> = Delay caused by weather</a:t>
              </a:r>
            </a:p>
            <a:p>
              <a:pPr marL="171450" indent="-171450">
                <a:spcBef>
                  <a:spcPts val="300"/>
                </a:spcBef>
                <a:buFont typeface="Wingdings" panose="05000000000000000000" pitchFamily="2" charset="2"/>
                <a:buChar char="§"/>
              </a:pPr>
              <a:r>
                <a:rPr lang="en-US" sz="1000">
                  <a:latin typeface="Avenir Next LT Pro" panose="020B0504020202020204" pitchFamily="34" charset="0"/>
                </a:rPr>
                <a:t> </a:t>
              </a:r>
              <a:r>
                <a:rPr lang="en-US" sz="1000" err="1">
                  <a:latin typeface="Avenir Next LT Pro" panose="020B0504020202020204" pitchFamily="34" charset="0"/>
                </a:rPr>
                <a:t>NAS_DELAY</a:t>
              </a:r>
              <a:r>
                <a:rPr lang="en-US" sz="1000">
                  <a:latin typeface="Avenir Next LT Pro" panose="020B0504020202020204" pitchFamily="34" charset="0"/>
                </a:rPr>
                <a:t> = Delay caused by air system</a:t>
              </a:r>
            </a:p>
            <a:p>
              <a:pPr marL="171450" indent="-171450">
                <a:spcBef>
                  <a:spcPts val="300"/>
                </a:spcBef>
                <a:buFont typeface="Wingdings" panose="05000000000000000000" pitchFamily="2" charset="2"/>
                <a:buChar char="§"/>
              </a:pPr>
              <a:r>
                <a:rPr lang="en-US" sz="1000">
                  <a:latin typeface="Avenir Next LT Pro" panose="020B0504020202020204" pitchFamily="34" charset="0"/>
                </a:rPr>
                <a:t> </a:t>
              </a:r>
              <a:r>
                <a:rPr lang="en-US" sz="1000" err="1">
                  <a:latin typeface="Avenir Next LT Pro" panose="020B0504020202020204" pitchFamily="34" charset="0"/>
                </a:rPr>
                <a:t>SECURITY_DELAY</a:t>
              </a:r>
              <a:r>
                <a:rPr lang="en-US" sz="1000">
                  <a:latin typeface="Avenir Next LT Pro" panose="020B0504020202020204" pitchFamily="34" charset="0"/>
                </a:rPr>
                <a:t> = caused by security reasons</a:t>
              </a:r>
            </a:p>
            <a:p>
              <a:pPr marL="171450" indent="-171450">
                <a:spcBef>
                  <a:spcPts val="300"/>
                </a:spcBef>
                <a:buFont typeface="Wingdings" panose="05000000000000000000" pitchFamily="2" charset="2"/>
                <a:buChar char="§"/>
              </a:pPr>
              <a:r>
                <a:rPr lang="en-US" sz="1000">
                  <a:latin typeface="Avenir Next LT Pro" panose="020B0504020202020204" pitchFamily="34" charset="0"/>
                </a:rPr>
                <a:t> </a:t>
              </a:r>
              <a:r>
                <a:rPr lang="en-US" sz="1000" err="1">
                  <a:latin typeface="Avenir Next LT Pro" panose="020B0504020202020204" pitchFamily="34" charset="0"/>
                </a:rPr>
                <a:t>LATE_AIRCRAFT_DELAY</a:t>
              </a:r>
              <a:r>
                <a:rPr lang="en-US" sz="1000">
                  <a:latin typeface="Avenir Next LT Pro" panose="020B0504020202020204" pitchFamily="34" charset="0"/>
                </a:rPr>
                <a:t> = Delay caused by security</a:t>
              </a:r>
            </a:p>
          </p:txBody>
        </p:sp>
      </p:grpSp>
    </p:spTree>
    <p:extLst>
      <p:ext uri="{BB962C8B-B14F-4D97-AF65-F5344CB8AC3E}">
        <p14:creationId xmlns:p14="http://schemas.microsoft.com/office/powerpoint/2010/main" val="2746705929"/>
      </p:ext>
    </p:extLst>
  </p:cSld>
  <p:clrMapOvr>
    <a:masterClrMapping/>
  </p:clrMapOvr>
  <mc:AlternateContent xmlns:mc="http://schemas.openxmlformats.org/markup-compatibility/2006">
    <mc:Choice xmlns:p14="http://schemas.microsoft.com/office/powerpoint/2010/main" Requires="p14">
      <p:transition spd="slow" p14:dur="2000">
        <p:pull/>
      </p:transition>
    </mc:Choice>
    <mc:Fallback>
      <p:transition spd="slow">
        <p:pull/>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9" name="Picture 9" descr="Chart&#10;&#10;Description automatically generated">
            <a:extLst>
              <a:ext uri="{FF2B5EF4-FFF2-40B4-BE49-F238E27FC236}">
                <a16:creationId xmlns:a16="http://schemas.microsoft.com/office/drawing/2014/main" id="{6A934664-7411-2106-23EF-927814617B3F}"/>
              </a:ext>
            </a:extLst>
          </p:cNvPr>
          <p:cNvPicPr>
            <a:picLocks noChangeAspect="1"/>
          </p:cNvPicPr>
          <p:nvPr/>
        </p:nvPicPr>
        <p:blipFill>
          <a:blip r:embed="rId3"/>
          <a:stretch>
            <a:fillRect/>
          </a:stretch>
        </p:blipFill>
        <p:spPr>
          <a:xfrm>
            <a:off x="590400" y="594202"/>
            <a:ext cx="6710399" cy="3952441"/>
          </a:xfrm>
          <a:prstGeom prst="rect">
            <a:avLst/>
          </a:prstGeom>
        </p:spPr>
      </p:pic>
      <p:grpSp>
        <p:nvGrpSpPr>
          <p:cNvPr id="2" name="Group 1">
            <a:extLst>
              <a:ext uri="{FF2B5EF4-FFF2-40B4-BE49-F238E27FC236}">
                <a16:creationId xmlns:a16="http://schemas.microsoft.com/office/drawing/2014/main" id="{6A752670-4F83-C8A0-196E-1227FF065937}"/>
              </a:ext>
            </a:extLst>
          </p:cNvPr>
          <p:cNvGrpSpPr/>
          <p:nvPr/>
        </p:nvGrpSpPr>
        <p:grpSpPr>
          <a:xfrm>
            <a:off x="0" y="4931857"/>
            <a:ext cx="9143999" cy="220401"/>
            <a:chOff x="855407" y="4791056"/>
            <a:chExt cx="12192000" cy="539151"/>
          </a:xfrm>
        </p:grpSpPr>
        <p:sp>
          <p:nvSpPr>
            <p:cNvPr id="3" name="Rectangle 2">
              <a:extLst>
                <a:ext uri="{FF2B5EF4-FFF2-40B4-BE49-F238E27FC236}">
                  <a16:creationId xmlns:a16="http://schemas.microsoft.com/office/drawing/2014/main" id="{F9177DE5-966C-A60B-2E67-191ABA1FC627}"/>
                </a:ext>
              </a:extLst>
            </p:cNvPr>
            <p:cNvSpPr/>
            <p:nvPr/>
          </p:nvSpPr>
          <p:spPr>
            <a:xfrm>
              <a:off x="855407" y="4791056"/>
              <a:ext cx="12192000" cy="9144"/>
            </a:xfrm>
            <a:prstGeom prst="rect">
              <a:avLst/>
            </a:prstGeom>
            <a:gradFill>
              <a:gsLst>
                <a:gs pos="0">
                  <a:srgbClr val="003A5D"/>
                </a:gs>
                <a:gs pos="74000">
                  <a:srgbClr val="AC9E6E"/>
                </a:gs>
                <a:gs pos="83000">
                  <a:srgbClr val="AC9E6E"/>
                </a:gs>
                <a:gs pos="100000">
                  <a:srgbClr val="AC9E6E"/>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latin typeface="Avenir Next LT Pro" panose="020B0504020202020204" pitchFamily="34" charset="0"/>
              </a:endParaRPr>
            </a:p>
          </p:txBody>
        </p:sp>
        <p:sp>
          <p:nvSpPr>
            <p:cNvPr id="4" name="Title 1">
              <a:extLst>
                <a:ext uri="{FF2B5EF4-FFF2-40B4-BE49-F238E27FC236}">
                  <a16:creationId xmlns:a16="http://schemas.microsoft.com/office/drawing/2014/main" id="{3C8E9FF1-4586-7E47-0AEA-438255173639}"/>
                </a:ext>
              </a:extLst>
            </p:cNvPr>
            <p:cNvSpPr txBox="1">
              <a:spLocks/>
            </p:cNvSpPr>
            <p:nvPr/>
          </p:nvSpPr>
          <p:spPr>
            <a:xfrm>
              <a:off x="1147636" y="4791056"/>
              <a:ext cx="2626171" cy="49905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85000"/>
                </a:lnSpc>
              </a:pPr>
              <a:r>
                <a:rPr lang="en-GB" altLang="en-US" sz="500">
                  <a:solidFill>
                    <a:schemeClr val="bg1">
                      <a:lumMod val="75000"/>
                    </a:schemeClr>
                  </a:solidFill>
                  <a:latin typeface="Avenir Next LT Pro" panose="020B0504020202020204" pitchFamily="34" charset="0"/>
                </a:rPr>
                <a:t>COMMERCIAL FLIGHT DELAYS PREDICTION</a:t>
              </a:r>
            </a:p>
          </p:txBody>
        </p:sp>
        <p:sp>
          <p:nvSpPr>
            <p:cNvPr id="5" name="Title 1">
              <a:extLst>
                <a:ext uri="{FF2B5EF4-FFF2-40B4-BE49-F238E27FC236}">
                  <a16:creationId xmlns:a16="http://schemas.microsoft.com/office/drawing/2014/main" id="{659C2CE4-755D-5C47-B411-DA3AABA62842}"/>
                </a:ext>
              </a:extLst>
            </p:cNvPr>
            <p:cNvSpPr txBox="1">
              <a:spLocks/>
            </p:cNvSpPr>
            <p:nvPr/>
          </p:nvSpPr>
          <p:spPr>
            <a:xfrm>
              <a:off x="5862612" y="4840295"/>
              <a:ext cx="2177592" cy="48991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85000"/>
                </a:lnSpc>
              </a:pPr>
              <a:r>
                <a:rPr lang="en-GB" altLang="en-US" sz="600">
                  <a:solidFill>
                    <a:schemeClr val="bg1">
                      <a:lumMod val="75000"/>
                    </a:schemeClr>
                  </a:solidFill>
                  <a:latin typeface="Avenir Next LT Pro" panose="020B0504020202020204" pitchFamily="34" charset="0"/>
                </a:rPr>
                <a:t>Intro to Data Science Group 5 Project</a:t>
              </a:r>
            </a:p>
          </p:txBody>
        </p:sp>
        <p:sp>
          <p:nvSpPr>
            <p:cNvPr id="6" name="Title 1">
              <a:extLst>
                <a:ext uri="{FF2B5EF4-FFF2-40B4-BE49-F238E27FC236}">
                  <a16:creationId xmlns:a16="http://schemas.microsoft.com/office/drawing/2014/main" id="{DA808438-F1A9-C134-58BB-B7488D35393C}"/>
                </a:ext>
              </a:extLst>
            </p:cNvPr>
            <p:cNvSpPr txBox="1">
              <a:spLocks/>
            </p:cNvSpPr>
            <p:nvPr/>
          </p:nvSpPr>
          <p:spPr>
            <a:xfrm>
              <a:off x="9999407" y="4840295"/>
              <a:ext cx="2755770" cy="48991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85000"/>
                </a:lnSpc>
              </a:pPr>
              <a:r>
                <a:rPr lang="en-GB" altLang="en-US" sz="600">
                  <a:solidFill>
                    <a:schemeClr val="bg1">
                      <a:lumMod val="75000"/>
                    </a:schemeClr>
                  </a:solidFill>
                  <a:latin typeface="Avenir Next LT Pro" panose="020B0504020202020204" pitchFamily="34" charset="0"/>
                </a:rPr>
                <a:t>– page </a:t>
              </a:r>
              <a:fld id="{74F4C61D-6FC0-47A7-A3FE-96E39AC03A03}" type="slidenum">
                <a:rPr lang="en-GB" altLang="en-US" sz="600" smtClean="0">
                  <a:solidFill>
                    <a:schemeClr val="bg1">
                      <a:lumMod val="75000"/>
                    </a:schemeClr>
                  </a:solidFill>
                  <a:latin typeface="Avenir Next LT Pro" panose="020B0504020202020204" pitchFamily="34" charset="0"/>
                </a:rPr>
                <a:t>8</a:t>
              </a:fld>
              <a:endParaRPr lang="en-GB" altLang="en-US" sz="600">
                <a:solidFill>
                  <a:schemeClr val="bg1">
                    <a:lumMod val="75000"/>
                  </a:schemeClr>
                </a:solidFill>
                <a:latin typeface="Avenir Next LT Pro" panose="020B0504020202020204" pitchFamily="34" charset="0"/>
              </a:endParaRPr>
            </a:p>
          </p:txBody>
        </p:sp>
      </p:grpSp>
    </p:spTree>
    <p:extLst>
      <p:ext uri="{BB962C8B-B14F-4D97-AF65-F5344CB8AC3E}">
        <p14:creationId xmlns:p14="http://schemas.microsoft.com/office/powerpoint/2010/main" val="2346336393"/>
      </p:ext>
    </p:extLst>
  </p:cSld>
  <p:clrMapOvr>
    <a:masterClrMapping/>
  </p:clrMapOvr>
  <mc:AlternateContent xmlns:mc="http://schemas.openxmlformats.org/markup-compatibility/2006">
    <mc:Choice xmlns:p14="http://schemas.microsoft.com/office/powerpoint/2010/main" Requires="p14">
      <p:transition spd="slow" p14:dur="2000">
        <p:pull/>
      </p:transition>
    </mc:Choice>
    <mc:Fallback>
      <p:transition spd="slow">
        <p:pull/>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3" name="Google Shape;221;p40">
            <a:extLst>
              <a:ext uri="{FF2B5EF4-FFF2-40B4-BE49-F238E27FC236}">
                <a16:creationId xmlns:a16="http://schemas.microsoft.com/office/drawing/2014/main" id="{3A94C83E-B4CA-7434-DABB-F3EA31A25969}"/>
              </a:ext>
            </a:extLst>
          </p:cNvPr>
          <p:cNvSpPr txBox="1">
            <a:spLocks noGrp="1"/>
          </p:cNvSpPr>
          <p:nvPr>
            <p:ph type="title"/>
          </p:nvPr>
        </p:nvSpPr>
        <p:spPr>
          <a:xfrm>
            <a:off x="554700" y="149164"/>
            <a:ext cx="3921300" cy="534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highlight>
                  <a:srgbClr val="003A5D"/>
                </a:highlight>
                <a:latin typeface="Avenir Next LT Pro"/>
              </a:rPr>
              <a:t>Data Balance</a:t>
            </a:r>
          </a:p>
        </p:txBody>
      </p:sp>
      <p:pic>
        <p:nvPicPr>
          <p:cNvPr id="4" name="Picture 4" descr="Chart, bar chart&#10;&#10;Description automatically generated">
            <a:extLst>
              <a:ext uri="{FF2B5EF4-FFF2-40B4-BE49-F238E27FC236}">
                <a16:creationId xmlns:a16="http://schemas.microsoft.com/office/drawing/2014/main" id="{B98968C8-C1EC-6A1B-2326-C4316DA45B9A}"/>
              </a:ext>
            </a:extLst>
          </p:cNvPr>
          <p:cNvPicPr>
            <a:picLocks noChangeAspect="1"/>
          </p:cNvPicPr>
          <p:nvPr/>
        </p:nvPicPr>
        <p:blipFill>
          <a:blip r:embed="rId3"/>
          <a:stretch>
            <a:fillRect/>
          </a:stretch>
        </p:blipFill>
        <p:spPr>
          <a:xfrm>
            <a:off x="1118259" y="1044239"/>
            <a:ext cx="5274288" cy="3195529"/>
          </a:xfrm>
          <a:prstGeom prst="rect">
            <a:avLst/>
          </a:prstGeom>
        </p:spPr>
      </p:pic>
      <p:grpSp>
        <p:nvGrpSpPr>
          <p:cNvPr id="2" name="Group 1">
            <a:extLst>
              <a:ext uri="{FF2B5EF4-FFF2-40B4-BE49-F238E27FC236}">
                <a16:creationId xmlns:a16="http://schemas.microsoft.com/office/drawing/2014/main" id="{ABB300B5-4405-BAC1-7CEE-EF94BF6A3CCB}"/>
              </a:ext>
            </a:extLst>
          </p:cNvPr>
          <p:cNvGrpSpPr/>
          <p:nvPr/>
        </p:nvGrpSpPr>
        <p:grpSpPr>
          <a:xfrm>
            <a:off x="0" y="4931857"/>
            <a:ext cx="9143999" cy="220401"/>
            <a:chOff x="855407" y="4791056"/>
            <a:chExt cx="12192000" cy="539151"/>
          </a:xfrm>
        </p:grpSpPr>
        <p:sp>
          <p:nvSpPr>
            <p:cNvPr id="5" name="Rectangle 4">
              <a:extLst>
                <a:ext uri="{FF2B5EF4-FFF2-40B4-BE49-F238E27FC236}">
                  <a16:creationId xmlns:a16="http://schemas.microsoft.com/office/drawing/2014/main" id="{D8587A1A-391B-386A-8628-F7D0957AB472}"/>
                </a:ext>
              </a:extLst>
            </p:cNvPr>
            <p:cNvSpPr/>
            <p:nvPr/>
          </p:nvSpPr>
          <p:spPr>
            <a:xfrm>
              <a:off x="855407" y="4791056"/>
              <a:ext cx="12192000" cy="9144"/>
            </a:xfrm>
            <a:prstGeom prst="rect">
              <a:avLst/>
            </a:prstGeom>
            <a:gradFill>
              <a:gsLst>
                <a:gs pos="0">
                  <a:srgbClr val="003A5D"/>
                </a:gs>
                <a:gs pos="74000">
                  <a:srgbClr val="AC9E6E"/>
                </a:gs>
                <a:gs pos="83000">
                  <a:srgbClr val="AC9E6E"/>
                </a:gs>
                <a:gs pos="100000">
                  <a:srgbClr val="AC9E6E"/>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latin typeface="Avenir Next LT Pro" panose="020B0504020202020204" pitchFamily="34" charset="0"/>
              </a:endParaRPr>
            </a:p>
          </p:txBody>
        </p:sp>
        <p:sp>
          <p:nvSpPr>
            <p:cNvPr id="6" name="Title 1">
              <a:extLst>
                <a:ext uri="{FF2B5EF4-FFF2-40B4-BE49-F238E27FC236}">
                  <a16:creationId xmlns:a16="http://schemas.microsoft.com/office/drawing/2014/main" id="{BBE67CF1-BAF0-87CB-24D3-890B7F515969}"/>
                </a:ext>
              </a:extLst>
            </p:cNvPr>
            <p:cNvSpPr txBox="1">
              <a:spLocks/>
            </p:cNvSpPr>
            <p:nvPr/>
          </p:nvSpPr>
          <p:spPr>
            <a:xfrm>
              <a:off x="1147636" y="4791056"/>
              <a:ext cx="2626171" cy="49905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85000"/>
                </a:lnSpc>
              </a:pPr>
              <a:r>
                <a:rPr lang="en-GB" altLang="en-US" sz="500">
                  <a:solidFill>
                    <a:schemeClr val="bg1">
                      <a:lumMod val="75000"/>
                    </a:schemeClr>
                  </a:solidFill>
                  <a:latin typeface="Avenir Next LT Pro" panose="020B0504020202020204" pitchFamily="34" charset="0"/>
                </a:rPr>
                <a:t>COMMERCIAL FLIGHT DELAYS PREDICTION</a:t>
              </a:r>
            </a:p>
          </p:txBody>
        </p:sp>
        <p:sp>
          <p:nvSpPr>
            <p:cNvPr id="7" name="Title 1">
              <a:extLst>
                <a:ext uri="{FF2B5EF4-FFF2-40B4-BE49-F238E27FC236}">
                  <a16:creationId xmlns:a16="http://schemas.microsoft.com/office/drawing/2014/main" id="{675DD4A5-6F0E-AFFE-A01A-AF5E83F8A012}"/>
                </a:ext>
              </a:extLst>
            </p:cNvPr>
            <p:cNvSpPr txBox="1">
              <a:spLocks/>
            </p:cNvSpPr>
            <p:nvPr/>
          </p:nvSpPr>
          <p:spPr>
            <a:xfrm>
              <a:off x="5862612" y="4840295"/>
              <a:ext cx="2177592" cy="48991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85000"/>
                </a:lnSpc>
              </a:pPr>
              <a:r>
                <a:rPr lang="en-GB" altLang="en-US" sz="600">
                  <a:solidFill>
                    <a:schemeClr val="bg1">
                      <a:lumMod val="75000"/>
                    </a:schemeClr>
                  </a:solidFill>
                  <a:latin typeface="Avenir Next LT Pro" panose="020B0504020202020204" pitchFamily="34" charset="0"/>
                </a:rPr>
                <a:t>Intro to Data Science Group 5 Project</a:t>
              </a:r>
            </a:p>
          </p:txBody>
        </p:sp>
        <p:sp>
          <p:nvSpPr>
            <p:cNvPr id="8" name="Title 1">
              <a:extLst>
                <a:ext uri="{FF2B5EF4-FFF2-40B4-BE49-F238E27FC236}">
                  <a16:creationId xmlns:a16="http://schemas.microsoft.com/office/drawing/2014/main" id="{380C6BE2-49F2-37EF-4782-D15705D559E8}"/>
                </a:ext>
              </a:extLst>
            </p:cNvPr>
            <p:cNvSpPr txBox="1">
              <a:spLocks/>
            </p:cNvSpPr>
            <p:nvPr/>
          </p:nvSpPr>
          <p:spPr>
            <a:xfrm>
              <a:off x="9999407" y="4840295"/>
              <a:ext cx="2755770" cy="46810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85000"/>
                </a:lnSpc>
              </a:pPr>
              <a:r>
                <a:rPr lang="en-GB" altLang="en-US" sz="600">
                  <a:solidFill>
                    <a:schemeClr val="bg1">
                      <a:lumMod val="75000"/>
                    </a:schemeClr>
                  </a:solidFill>
                  <a:latin typeface="Avenir Next LT Pro" panose="020B0504020202020204" pitchFamily="34" charset="0"/>
                </a:rPr>
                <a:t>– page </a:t>
              </a:r>
              <a:fld id="{74F4C61D-6FC0-47A7-A3FE-96E39AC03A03}" type="slidenum">
                <a:rPr lang="en-GB" altLang="en-US" sz="600" smtClean="0">
                  <a:solidFill>
                    <a:schemeClr val="bg1">
                      <a:lumMod val="75000"/>
                    </a:schemeClr>
                  </a:solidFill>
                  <a:latin typeface="Avenir Next LT Pro" panose="020B0504020202020204" pitchFamily="34" charset="0"/>
                </a:rPr>
                <a:t>9</a:t>
              </a:fld>
              <a:endParaRPr lang="en-GB" altLang="en-US" sz="600">
                <a:solidFill>
                  <a:schemeClr val="bg1">
                    <a:lumMod val="75000"/>
                  </a:schemeClr>
                </a:solidFill>
                <a:latin typeface="Avenir Next LT Pro" panose="020B0504020202020204" pitchFamily="34" charset="0"/>
              </a:endParaRPr>
            </a:p>
          </p:txBody>
        </p:sp>
      </p:grpSp>
    </p:spTree>
    <p:extLst>
      <p:ext uri="{BB962C8B-B14F-4D97-AF65-F5344CB8AC3E}">
        <p14:creationId xmlns:p14="http://schemas.microsoft.com/office/powerpoint/2010/main" val="555014958"/>
      </p:ext>
    </p:extLst>
  </p:cSld>
  <p:clrMapOvr>
    <a:masterClrMapping/>
  </p:clrMapOvr>
  <mc:AlternateContent xmlns:mc="http://schemas.openxmlformats.org/markup-compatibility/2006">
    <mc:Choice xmlns:p14="http://schemas.microsoft.com/office/powerpoint/2010/main" Requires="p14">
      <p:transition spd="slow" p14:dur="2000">
        <p:pull/>
      </p:transition>
    </mc:Choice>
    <mc:Fallback>
      <p:transition spd="slow">
        <p:pull/>
      </p:transition>
    </mc:Fallback>
  </mc:AlternateContent>
</p:sld>
</file>

<file path=ppt/theme/theme1.xml><?xml version="1.0" encoding="utf-8"?>
<a:theme xmlns:a="http://schemas.openxmlformats.org/drawingml/2006/main" name="Airline Business Plan by Slidesgo">
  <a:themeElements>
    <a:clrScheme name="Simple Light">
      <a:dk1>
        <a:srgbClr val="302C3E"/>
      </a:dk1>
      <a:lt1>
        <a:srgbClr val="F6F6F6"/>
      </a:lt1>
      <a:dk2>
        <a:srgbClr val="157DD9"/>
      </a:dk2>
      <a:lt2>
        <a:srgbClr val="FFFFFF"/>
      </a:lt2>
      <a:accent1>
        <a:srgbClr val="FFFFFF"/>
      </a:accent1>
      <a:accent2>
        <a:srgbClr val="FFFFFF"/>
      </a:accent2>
      <a:accent3>
        <a:srgbClr val="FFFFFF"/>
      </a:accent3>
      <a:accent4>
        <a:srgbClr val="FFFFFF"/>
      </a:accent4>
      <a:accent5>
        <a:srgbClr val="FFFFFF"/>
      </a:accent5>
      <a:accent6>
        <a:srgbClr val="FFFFFF"/>
      </a:accent6>
      <a:hlink>
        <a:srgbClr val="302C3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32</Slides>
  <Notes>31</Notes>
  <HiddenSlides>2</HiddenSlide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Airline Business Plan by Slidesgo</vt:lpstr>
      <vt:lpstr>Domestic Flight Delays Prediction:  Airline Delays Data </vt:lpstr>
      <vt:lpstr>PowerPoint Presentation</vt:lpstr>
      <vt:lpstr>Table of Contents</vt:lpstr>
      <vt:lpstr>Data Background</vt:lpstr>
      <vt:lpstr>About the Data</vt:lpstr>
      <vt:lpstr>Data Preprocessing</vt:lpstr>
      <vt:lpstr>Data Glossary</vt:lpstr>
      <vt:lpstr>PowerPoint Presentation</vt:lpstr>
      <vt:lpstr>Data Balance</vt:lpstr>
      <vt:lpstr>Exploratory Data Analysis</vt:lpstr>
      <vt:lpstr>Feature Engineering</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Prediction Model</vt:lpstr>
      <vt:lpstr>Logistic Regression</vt:lpstr>
      <vt:lpstr>Logit Results</vt:lpstr>
      <vt:lpstr>Logit Results – Highly Predictive Variables </vt:lpstr>
      <vt:lpstr>Significant Predictors</vt:lpstr>
      <vt:lpstr>Confusion Matrix (CM)</vt:lpstr>
      <vt:lpstr>CM with Different Cutoff Values</vt:lpstr>
      <vt:lpstr>Random Forest Classifier</vt:lpstr>
      <vt:lpstr>Notes On Data Limitations</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Commercial Flight Delays Prediction:  Airline Delays and Cancellations Data</dc:title>
  <dc:creator>Anthony C. Okoye</dc:creator>
  <cp:revision>4</cp:revision>
  <dcterms:modified xsi:type="dcterms:W3CDTF">2022-12-08T22:44:41Z</dcterms:modified>
</cp:coreProperties>
</file>